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62" r:id="rId5"/>
  </p:sldIdLst>
  <p:sldSz cx="21383625" cy="3027521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084" userDrawn="1">
          <p15:clr>
            <a:srgbClr val="A4A3A4"/>
          </p15:clr>
        </p15:guide>
        <p15:guide id="2" pos="655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68B468-ACE1-B116-FF89-4500B169666A}" name="Fiona Leslie" initials="FL" userId="S::fiona.leslie@newcellsbiotech.co.uk::1fe0ae6e-ea0f-4abc-a5d2-d421d3ca99b4" providerId="AD"/>
  <p188:author id="{EE8FE96F-8783-E72E-031B-5675B50FF581}" name="Fiona Leslie" initials="FL" userId="S::Fiona.Leslie@newcellsbiotech.co.uk::1fe0ae6e-ea0f-4abc-a5d2-d421d3ca99b4" providerId="AD"/>
  <p188:author id="{DDA5978B-D160-2F4C-CE31-13396A1A1725}" name="Anusha Gupta" initials="AG" userId="Anusha Gupta" providerId="None"/>
  <p188:author id="{37304EAE-3A83-9BC8-0711-C1DDEE7FAECA}" name="Megan Webster" initials="MW" userId="S::megan.webster@newcellsbiotech.co.uk::a6a6c066-869c-47da-910b-3ee4f4d431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9F5"/>
    <a:srgbClr val="FADFF1"/>
    <a:srgbClr val="00C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95" autoAdjust="0"/>
  </p:normalViewPr>
  <p:slideViewPr>
    <p:cSldViewPr snapToGrid="0">
      <p:cViewPr>
        <p:scale>
          <a:sx n="66" d="100"/>
          <a:sy n="66" d="100"/>
        </p:scale>
        <p:origin x="-1963" y="-9206"/>
      </p:cViewPr>
      <p:guideLst>
        <p:guide orient="horz" pos="8084"/>
        <p:guide pos="655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2A343E89-B2C7-40A4-9FF8-0CA57B1B61FC}" type="datetimeFigureOut">
              <a:rPr lang="en-GB" smtClean="0"/>
              <a:t>01/02/2024</a:t>
            </a:fld>
            <a:endParaRPr lang="en-GB"/>
          </a:p>
        </p:txBody>
      </p:sp>
      <p:sp>
        <p:nvSpPr>
          <p:cNvPr id="4" name="Slide Image Placeholder 3"/>
          <p:cNvSpPr>
            <a:spLocks noGrp="1" noRot="1" noChangeAspect="1"/>
          </p:cNvSpPr>
          <p:nvPr>
            <p:ph type="sldImg" idx="2"/>
          </p:nvPr>
        </p:nvSpPr>
        <p:spPr>
          <a:xfrm>
            <a:off x="2333625" y="1279525"/>
            <a:ext cx="2438400" cy="34544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2A0CABB4-09BD-4726-9191-7980986B1D22}" type="slidenum">
              <a:rPr lang="en-GB" smtClean="0"/>
              <a:t>‹#›</a:t>
            </a:fld>
            <a:endParaRPr lang="en-GB"/>
          </a:p>
        </p:txBody>
      </p:sp>
    </p:spTree>
    <p:extLst>
      <p:ext uri="{BB962C8B-B14F-4D97-AF65-F5344CB8AC3E}">
        <p14:creationId xmlns:p14="http://schemas.microsoft.com/office/powerpoint/2010/main" val="2861068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0CABB4-09BD-4726-9191-7980986B1D22}" type="slidenum">
              <a:rPr lang="en-GB" smtClean="0"/>
              <a:t>1</a:t>
            </a:fld>
            <a:endParaRPr lang="en-GB"/>
          </a:p>
        </p:txBody>
      </p:sp>
    </p:spTree>
    <p:extLst>
      <p:ext uri="{BB962C8B-B14F-4D97-AF65-F5344CB8AC3E}">
        <p14:creationId xmlns:p14="http://schemas.microsoft.com/office/powerpoint/2010/main" val="2865476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98FB106-A840-4CD9-86E5-9E17F67727B2}" type="datetimeFigureOut">
              <a:rPr lang="en-GB" smtClean="0"/>
              <a:t>01/02/2024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235DF8-B2D7-4578-A608-D1D2346499E1}" type="slidenum">
              <a:rPr lang="en-GB" smtClean="0"/>
              <a:t>‹#›</a:t>
            </a:fld>
            <a:endParaRPr lang="en-GB"/>
          </a:p>
        </p:txBody>
      </p:sp>
      <p:sp>
        <p:nvSpPr>
          <p:cNvPr id="7" name="Rectangle 6">
            <a:extLst>
              <a:ext uri="{FF2B5EF4-FFF2-40B4-BE49-F238E27FC236}">
                <a16:creationId xmlns:a16="http://schemas.microsoft.com/office/drawing/2014/main" id="{03D8270D-1D02-D67C-5530-47F04743EE1F}"/>
              </a:ext>
            </a:extLst>
          </p:cNvPr>
          <p:cNvSpPr/>
          <p:nvPr userDrawn="1"/>
        </p:nvSpPr>
        <p:spPr>
          <a:xfrm>
            <a:off x="419100" y="304800"/>
            <a:ext cx="20445476" cy="4245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text&#10;&#10;Description automatically generated">
            <a:extLst>
              <a:ext uri="{FF2B5EF4-FFF2-40B4-BE49-F238E27FC236}">
                <a16:creationId xmlns:a16="http://schemas.microsoft.com/office/drawing/2014/main" id="{674758DB-11E8-FC89-F2FE-67651F1BE42B}"/>
              </a:ext>
            </a:extLst>
          </p:cNvPr>
          <p:cNvPicPr>
            <a:picLocks noChangeAspect="1"/>
          </p:cNvPicPr>
          <p:nvPr userDrawn="1"/>
        </p:nvPicPr>
        <p:blipFill>
          <a:blip r:embed="rId2"/>
          <a:stretch>
            <a:fillRect/>
          </a:stretch>
        </p:blipFill>
        <p:spPr>
          <a:xfrm>
            <a:off x="562471" y="2877881"/>
            <a:ext cx="1815305" cy="1672306"/>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895CD2E0-765C-E517-2EA6-8404A7ECBA13}"/>
              </a:ext>
            </a:extLst>
          </p:cNvPr>
          <p:cNvPicPr>
            <a:picLocks noChangeAspect="1"/>
          </p:cNvPicPr>
          <p:nvPr userDrawn="1"/>
        </p:nvPicPr>
        <p:blipFill>
          <a:blip r:embed="rId2">
            <a:alphaModFix amt="17000"/>
          </a:blip>
          <a:stretch>
            <a:fillRect/>
          </a:stretch>
        </p:blipFill>
        <p:spPr>
          <a:xfrm rot="18463955">
            <a:off x="14656378" y="-441838"/>
            <a:ext cx="7207175" cy="6639437"/>
          </a:xfrm>
          <a:prstGeom prst="rect">
            <a:avLst/>
          </a:prstGeom>
        </p:spPr>
      </p:pic>
      <p:sp>
        <p:nvSpPr>
          <p:cNvPr id="10" name="Rectangle 9">
            <a:extLst>
              <a:ext uri="{FF2B5EF4-FFF2-40B4-BE49-F238E27FC236}">
                <a16:creationId xmlns:a16="http://schemas.microsoft.com/office/drawing/2014/main" id="{DEAA595D-6583-98B8-4F56-5067A4CC0DA4}"/>
              </a:ext>
            </a:extLst>
          </p:cNvPr>
          <p:cNvSpPr/>
          <p:nvPr userDrawn="1"/>
        </p:nvSpPr>
        <p:spPr>
          <a:xfrm>
            <a:off x="419100" y="28934229"/>
            <a:ext cx="20535900" cy="103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ogo&#10;&#10;Description automatically generated">
            <a:extLst>
              <a:ext uri="{FF2B5EF4-FFF2-40B4-BE49-F238E27FC236}">
                <a16:creationId xmlns:a16="http://schemas.microsoft.com/office/drawing/2014/main" id="{524712F8-14FD-2CC5-078B-1ECA2B545B26}"/>
              </a:ext>
            </a:extLst>
          </p:cNvPr>
          <p:cNvPicPr>
            <a:picLocks noChangeAspect="1"/>
          </p:cNvPicPr>
          <p:nvPr userDrawn="1"/>
        </p:nvPicPr>
        <p:blipFill>
          <a:blip r:embed="rId3"/>
          <a:stretch>
            <a:fillRect/>
          </a:stretch>
        </p:blipFill>
        <p:spPr>
          <a:xfrm>
            <a:off x="17810075" y="28978172"/>
            <a:ext cx="3054501" cy="992241"/>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A63CA791-4C4C-D92D-E5FF-AB9849851397}"/>
              </a:ext>
            </a:extLst>
          </p:cNvPr>
          <p:cNvPicPr>
            <a:picLocks noChangeAspect="1"/>
          </p:cNvPicPr>
          <p:nvPr userDrawn="1"/>
        </p:nvPicPr>
        <p:blipFill>
          <a:blip r:embed="rId2"/>
          <a:stretch>
            <a:fillRect/>
          </a:stretch>
        </p:blipFill>
        <p:spPr>
          <a:xfrm>
            <a:off x="428626" y="28885692"/>
            <a:ext cx="1226004" cy="1129427"/>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B3148CC3-BF1E-E27C-2CFD-F009FAB5185A}"/>
              </a:ext>
            </a:extLst>
          </p:cNvPr>
          <p:cNvPicPr>
            <a:picLocks noChangeAspect="1"/>
          </p:cNvPicPr>
          <p:nvPr userDrawn="1"/>
        </p:nvPicPr>
        <p:blipFill>
          <a:blip r:embed="rId2">
            <a:alphaModFix amt="17000"/>
          </a:blip>
          <a:stretch>
            <a:fillRect/>
          </a:stretch>
        </p:blipFill>
        <p:spPr>
          <a:xfrm rot="1422622">
            <a:off x="5653647" y="25978387"/>
            <a:ext cx="8347601" cy="7690027"/>
          </a:xfrm>
          <a:prstGeom prst="rect">
            <a:avLst/>
          </a:prstGeom>
        </p:spPr>
      </p:pic>
    </p:spTree>
    <p:extLst>
      <p:ext uri="{BB962C8B-B14F-4D97-AF65-F5344CB8AC3E}">
        <p14:creationId xmlns:p14="http://schemas.microsoft.com/office/powerpoint/2010/main" val="3868426355"/>
      </p:ext>
    </p:extLst>
  </p:cSld>
  <p:clrMapOvr>
    <a:masterClrMapping/>
  </p:clrMapOvr>
  <p:extLst>
    <p:ext uri="{DCECCB84-F9BA-43D5-87BE-67443E8EF086}">
      <p15:sldGuideLst xmlns:p15="http://schemas.microsoft.com/office/powerpoint/2012/main">
        <p15:guide id="1" orient="horz" pos="9535" userDrawn="1">
          <p15:clr>
            <a:srgbClr val="FBAE40"/>
          </p15:clr>
        </p15:guide>
        <p15:guide id="2" pos="673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8FB106-A840-4CD9-86E5-9E17F67727B2}" type="datetimeFigureOut">
              <a:rPr lang="en-GB" smtClean="0"/>
              <a:t>01/02/2024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235DF8-B2D7-4578-A608-D1D2346499E1}" type="slidenum">
              <a:rPr lang="en-GB" smtClean="0"/>
              <a:t>‹#›</a:t>
            </a:fld>
            <a:endParaRPr lang="en-GB"/>
          </a:p>
        </p:txBody>
      </p:sp>
    </p:spTree>
    <p:extLst>
      <p:ext uri="{BB962C8B-B14F-4D97-AF65-F5344CB8AC3E}">
        <p14:creationId xmlns:p14="http://schemas.microsoft.com/office/powerpoint/2010/main" val="3452304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611875"/>
            <a:ext cx="4610844" cy="256568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70125" y="1611875"/>
            <a:ext cx="13565237" cy="256568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8FB106-A840-4CD9-86E5-9E17F67727B2}" type="datetimeFigureOut">
              <a:rPr lang="en-GB" smtClean="0"/>
              <a:t>01/02/2024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235DF8-B2D7-4578-A608-D1D2346499E1}" type="slidenum">
              <a:rPr lang="en-GB" smtClean="0"/>
              <a:t>‹#›</a:t>
            </a:fld>
            <a:endParaRPr lang="en-GB"/>
          </a:p>
        </p:txBody>
      </p:sp>
    </p:spTree>
    <p:extLst>
      <p:ext uri="{BB962C8B-B14F-4D97-AF65-F5344CB8AC3E}">
        <p14:creationId xmlns:p14="http://schemas.microsoft.com/office/powerpoint/2010/main" val="2831134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8FB106-A840-4CD9-86E5-9E17F67727B2}" type="datetimeFigureOut">
              <a:rPr lang="en-GB" smtClean="0"/>
              <a:t>01/02/2024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235DF8-B2D7-4578-A608-D1D2346499E1}" type="slidenum">
              <a:rPr lang="en-GB" smtClean="0"/>
              <a:t>‹#›</a:t>
            </a:fld>
            <a:endParaRPr lang="en-GB"/>
          </a:p>
        </p:txBody>
      </p:sp>
    </p:spTree>
    <p:extLst>
      <p:ext uri="{BB962C8B-B14F-4D97-AF65-F5344CB8AC3E}">
        <p14:creationId xmlns:p14="http://schemas.microsoft.com/office/powerpoint/2010/main" val="441331207"/>
      </p:ext>
    </p:extLst>
  </p:cSld>
  <p:clrMapOvr>
    <a:masterClrMapping/>
  </p:clrMapOvr>
  <p:extLst>
    <p:ext uri="{DCECCB84-F9BA-43D5-87BE-67443E8EF086}">
      <p15:sldGuideLst xmlns:p15="http://schemas.microsoft.com/office/powerpoint/2012/main">
        <p15:guide id="1" orient="horz" pos="9535" userDrawn="1">
          <p15:clr>
            <a:srgbClr val="FBAE40"/>
          </p15:clr>
        </p15:guide>
        <p15:guide id="2" pos="673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8988" y="7547788"/>
            <a:ext cx="18443377" cy="12593645"/>
          </a:xfrm>
        </p:spPr>
        <p:txBody>
          <a:bodyPr anchor="b"/>
          <a:lstStyle>
            <a:lvl1pPr>
              <a:defRPr sz="14031"/>
            </a:lvl1pPr>
          </a:lstStyle>
          <a:p>
            <a:r>
              <a:rPr lang="en-US"/>
              <a:t>Click to edit Master title style</a:t>
            </a:r>
          </a:p>
        </p:txBody>
      </p:sp>
      <p:sp>
        <p:nvSpPr>
          <p:cNvPr id="3" name="Text Placeholder 2"/>
          <p:cNvSpPr>
            <a:spLocks noGrp="1"/>
          </p:cNvSpPr>
          <p:nvPr>
            <p:ph type="body" idx="1"/>
          </p:nvPr>
        </p:nvSpPr>
        <p:spPr>
          <a:xfrm>
            <a:off x="1458988" y="20260574"/>
            <a:ext cx="18443377" cy="6622701"/>
          </a:xfr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8FB106-A840-4CD9-86E5-9E17F67727B2}" type="datetimeFigureOut">
              <a:rPr lang="en-GB" smtClean="0"/>
              <a:t>01/02/2024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235DF8-B2D7-4578-A608-D1D2346499E1}" type="slidenum">
              <a:rPr lang="en-GB" smtClean="0"/>
              <a:t>‹#›</a:t>
            </a:fld>
            <a:endParaRPr lang="en-GB"/>
          </a:p>
        </p:txBody>
      </p:sp>
    </p:spTree>
    <p:extLst>
      <p:ext uri="{BB962C8B-B14F-4D97-AF65-F5344CB8AC3E}">
        <p14:creationId xmlns:p14="http://schemas.microsoft.com/office/powerpoint/2010/main" val="130468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70124" y="8059374"/>
            <a:ext cx="9088041"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825460" y="8059374"/>
            <a:ext cx="9088041"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8FB106-A840-4CD9-86E5-9E17F67727B2}" type="datetimeFigureOut">
              <a:rPr lang="en-GB" smtClean="0"/>
              <a:t>01/02/2024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235DF8-B2D7-4578-A608-D1D2346499E1}" type="slidenum">
              <a:rPr lang="en-GB" smtClean="0"/>
              <a:t>‹#›</a:t>
            </a:fld>
            <a:endParaRPr lang="en-GB"/>
          </a:p>
        </p:txBody>
      </p:sp>
    </p:spTree>
    <p:extLst>
      <p:ext uri="{BB962C8B-B14F-4D97-AF65-F5344CB8AC3E}">
        <p14:creationId xmlns:p14="http://schemas.microsoft.com/office/powerpoint/2010/main" val="2109927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2909" y="1611882"/>
            <a:ext cx="18443377" cy="5851808"/>
          </a:xfrm>
        </p:spPr>
        <p:txBody>
          <a:bodyPr/>
          <a:lstStyle/>
          <a:p>
            <a:r>
              <a:rPr lang="en-US"/>
              <a:t>Click to edit Master title style</a:t>
            </a:r>
          </a:p>
        </p:txBody>
      </p:sp>
      <p:sp>
        <p:nvSpPr>
          <p:cNvPr id="3" name="Text Placeholder 2"/>
          <p:cNvSpPr>
            <a:spLocks noGrp="1"/>
          </p:cNvSpPr>
          <p:nvPr>
            <p:ph type="body" idx="1"/>
          </p:nvPr>
        </p:nvSpPr>
        <p:spPr>
          <a:xfrm>
            <a:off x="1472912" y="7421634"/>
            <a:ext cx="9046274"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Click to edit Master text styles</a:t>
            </a:r>
          </a:p>
        </p:txBody>
      </p:sp>
      <p:sp>
        <p:nvSpPr>
          <p:cNvPr id="4" name="Content Placeholder 3"/>
          <p:cNvSpPr>
            <a:spLocks noGrp="1"/>
          </p:cNvSpPr>
          <p:nvPr>
            <p:ph sz="half" idx="2"/>
          </p:nvPr>
        </p:nvSpPr>
        <p:spPr>
          <a:xfrm>
            <a:off x="1472912" y="11058863"/>
            <a:ext cx="9046274"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25461" y="7421634"/>
            <a:ext cx="9090826" cy="3637228"/>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en-US"/>
              <a:t>Click to edit Master text styles</a:t>
            </a:r>
          </a:p>
        </p:txBody>
      </p:sp>
      <p:sp>
        <p:nvSpPr>
          <p:cNvPr id="6" name="Content Placeholder 5"/>
          <p:cNvSpPr>
            <a:spLocks noGrp="1"/>
          </p:cNvSpPr>
          <p:nvPr>
            <p:ph sz="quarter" idx="4"/>
          </p:nvPr>
        </p:nvSpPr>
        <p:spPr>
          <a:xfrm>
            <a:off x="10825461" y="11058863"/>
            <a:ext cx="9090826"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8FB106-A840-4CD9-86E5-9E17F67727B2}" type="datetimeFigureOut">
              <a:rPr lang="en-GB" smtClean="0"/>
              <a:t>01/02/2024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235DF8-B2D7-4578-A608-D1D2346499E1}" type="slidenum">
              <a:rPr lang="en-GB" smtClean="0"/>
              <a:t>‹#›</a:t>
            </a:fld>
            <a:endParaRPr lang="en-GB"/>
          </a:p>
        </p:txBody>
      </p:sp>
    </p:spTree>
    <p:extLst>
      <p:ext uri="{BB962C8B-B14F-4D97-AF65-F5344CB8AC3E}">
        <p14:creationId xmlns:p14="http://schemas.microsoft.com/office/powerpoint/2010/main" val="1887468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8FB106-A840-4CD9-86E5-9E17F67727B2}" type="datetimeFigureOut">
              <a:rPr lang="en-GB" smtClean="0"/>
              <a:t>01/02/2024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3235DF8-B2D7-4578-A608-D1D2346499E1}" type="slidenum">
              <a:rPr lang="en-GB" smtClean="0"/>
              <a:t>‹#›</a:t>
            </a:fld>
            <a:endParaRPr lang="en-GB"/>
          </a:p>
        </p:txBody>
      </p:sp>
    </p:spTree>
    <p:extLst>
      <p:ext uri="{BB962C8B-B14F-4D97-AF65-F5344CB8AC3E}">
        <p14:creationId xmlns:p14="http://schemas.microsoft.com/office/powerpoint/2010/main" val="636006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FB106-A840-4CD9-86E5-9E17F67727B2}" type="datetimeFigureOut">
              <a:rPr lang="en-GB" smtClean="0"/>
              <a:t>01/02/2024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3235DF8-B2D7-4578-A608-D1D2346499E1}" type="slidenum">
              <a:rPr lang="en-GB" smtClean="0"/>
              <a:t>‹#›</a:t>
            </a:fld>
            <a:endParaRPr lang="en-GB"/>
          </a:p>
        </p:txBody>
      </p:sp>
    </p:spTree>
    <p:extLst>
      <p:ext uri="{BB962C8B-B14F-4D97-AF65-F5344CB8AC3E}">
        <p14:creationId xmlns:p14="http://schemas.microsoft.com/office/powerpoint/2010/main" val="3823846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a:t>Click to edit Master title style</a:t>
            </a:r>
          </a:p>
        </p:txBody>
      </p:sp>
      <p:sp>
        <p:nvSpPr>
          <p:cNvPr id="3" name="Content Placeholder 2"/>
          <p:cNvSpPr>
            <a:spLocks noGrp="1"/>
          </p:cNvSpPr>
          <p:nvPr>
            <p:ph idx="1"/>
          </p:nvPr>
        </p:nvSpPr>
        <p:spPr>
          <a:xfrm>
            <a:off x="9090826" y="4359077"/>
            <a:ext cx="10825460" cy="21515024"/>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Click to edit Master text styles</a:t>
            </a:r>
          </a:p>
        </p:txBody>
      </p:sp>
      <p:sp>
        <p:nvSpPr>
          <p:cNvPr id="5" name="Date Placeholder 4"/>
          <p:cNvSpPr>
            <a:spLocks noGrp="1"/>
          </p:cNvSpPr>
          <p:nvPr>
            <p:ph type="dt" sz="half" idx="10"/>
          </p:nvPr>
        </p:nvSpPr>
        <p:spPr/>
        <p:txBody>
          <a:bodyPr/>
          <a:lstStyle/>
          <a:p>
            <a:fld id="{098FB106-A840-4CD9-86E5-9E17F67727B2}" type="datetimeFigureOut">
              <a:rPr lang="en-GB" smtClean="0"/>
              <a:t>01/02/2024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235DF8-B2D7-4578-A608-D1D2346499E1}" type="slidenum">
              <a:rPr lang="en-GB" smtClean="0"/>
              <a:t>‹#›</a:t>
            </a:fld>
            <a:endParaRPr lang="en-GB"/>
          </a:p>
        </p:txBody>
      </p:sp>
    </p:spTree>
    <p:extLst>
      <p:ext uri="{BB962C8B-B14F-4D97-AF65-F5344CB8AC3E}">
        <p14:creationId xmlns:p14="http://schemas.microsoft.com/office/powerpoint/2010/main" val="362152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2909" y="2018348"/>
            <a:ext cx="6896776" cy="7064216"/>
          </a:xfrm>
        </p:spPr>
        <p:txBody>
          <a:bodyPr anchor="b"/>
          <a:lstStyle>
            <a:lvl1pPr>
              <a:defRPr sz="7483"/>
            </a:lvl1pPr>
          </a:lstStyle>
          <a:p>
            <a:r>
              <a:rPr lang="en-US"/>
              <a:t>Click to edit Master title style</a:t>
            </a:r>
          </a:p>
        </p:txBody>
      </p:sp>
      <p:sp>
        <p:nvSpPr>
          <p:cNvPr id="3" name="Picture Placeholder 2"/>
          <p:cNvSpPr>
            <a:spLocks noGrp="1" noChangeAspect="1"/>
          </p:cNvSpPr>
          <p:nvPr>
            <p:ph type="pic" idx="1"/>
          </p:nvPr>
        </p:nvSpPr>
        <p:spPr>
          <a:xfrm>
            <a:off x="9090826" y="4359077"/>
            <a:ext cx="10825460" cy="21515024"/>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en-US"/>
              <a:t>Click icon to add picture</a:t>
            </a:r>
          </a:p>
        </p:txBody>
      </p:sp>
      <p:sp>
        <p:nvSpPr>
          <p:cNvPr id="4" name="Text Placeholder 3"/>
          <p:cNvSpPr>
            <a:spLocks noGrp="1"/>
          </p:cNvSpPr>
          <p:nvPr>
            <p:ph type="body" sz="half" idx="2"/>
          </p:nvPr>
        </p:nvSpPr>
        <p:spPr>
          <a:xfrm>
            <a:off x="1472909" y="9082564"/>
            <a:ext cx="6896776" cy="16826573"/>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en-US"/>
              <a:t>Click to edit Master text styles</a:t>
            </a:r>
          </a:p>
        </p:txBody>
      </p:sp>
      <p:sp>
        <p:nvSpPr>
          <p:cNvPr id="5" name="Date Placeholder 4"/>
          <p:cNvSpPr>
            <a:spLocks noGrp="1"/>
          </p:cNvSpPr>
          <p:nvPr>
            <p:ph type="dt" sz="half" idx="10"/>
          </p:nvPr>
        </p:nvSpPr>
        <p:spPr/>
        <p:txBody>
          <a:bodyPr/>
          <a:lstStyle/>
          <a:p>
            <a:fld id="{098FB106-A840-4CD9-86E5-9E17F67727B2}" type="datetimeFigureOut">
              <a:rPr lang="en-GB" smtClean="0"/>
              <a:t>01/02/2024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235DF8-B2D7-4578-A608-D1D2346499E1}" type="slidenum">
              <a:rPr lang="en-GB" smtClean="0"/>
              <a:t>‹#›</a:t>
            </a:fld>
            <a:endParaRPr lang="en-GB"/>
          </a:p>
        </p:txBody>
      </p:sp>
    </p:spTree>
    <p:extLst>
      <p:ext uri="{BB962C8B-B14F-4D97-AF65-F5344CB8AC3E}">
        <p14:creationId xmlns:p14="http://schemas.microsoft.com/office/powerpoint/2010/main" val="8828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611882"/>
            <a:ext cx="18443377" cy="585180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70124" y="8059374"/>
            <a:ext cx="18443377" cy="192093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470124" y="28060644"/>
            <a:ext cx="4811316" cy="1611875"/>
          </a:xfrm>
          <a:prstGeom prst="rect">
            <a:avLst/>
          </a:prstGeom>
        </p:spPr>
        <p:txBody>
          <a:bodyPr vert="horz" lIns="91440" tIns="45720" rIns="91440" bIns="45720" rtlCol="0" anchor="ctr"/>
          <a:lstStyle>
            <a:lvl1pPr algn="l">
              <a:defRPr sz="2806">
                <a:solidFill>
                  <a:schemeClr val="tx1">
                    <a:tint val="75000"/>
                  </a:schemeClr>
                </a:solidFill>
              </a:defRPr>
            </a:lvl1pPr>
          </a:lstStyle>
          <a:p>
            <a:fld id="{098FB106-A840-4CD9-86E5-9E17F67727B2}" type="datetimeFigureOut">
              <a:rPr lang="en-GB" smtClean="0"/>
              <a:t>01/02/2024</a:t>
            </a:fld>
            <a:endParaRPr lang="en-GB"/>
          </a:p>
        </p:txBody>
      </p:sp>
      <p:sp>
        <p:nvSpPr>
          <p:cNvPr id="5" name="Footer Placeholder 4"/>
          <p:cNvSpPr>
            <a:spLocks noGrp="1"/>
          </p:cNvSpPr>
          <p:nvPr>
            <p:ph type="ftr" sz="quarter" idx="3"/>
          </p:nvPr>
        </p:nvSpPr>
        <p:spPr>
          <a:xfrm>
            <a:off x="7083326" y="28060644"/>
            <a:ext cx="7216973" cy="1611875"/>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5102185" y="28060644"/>
            <a:ext cx="4811316" cy="1611875"/>
          </a:xfrm>
          <a:prstGeom prst="rect">
            <a:avLst/>
          </a:prstGeom>
        </p:spPr>
        <p:txBody>
          <a:bodyPr vert="horz" lIns="91440" tIns="45720" rIns="91440" bIns="45720" rtlCol="0" anchor="ctr"/>
          <a:lstStyle>
            <a:lvl1pPr algn="r">
              <a:defRPr sz="2806">
                <a:solidFill>
                  <a:schemeClr val="tx1">
                    <a:tint val="75000"/>
                  </a:schemeClr>
                </a:solidFill>
              </a:defRPr>
            </a:lvl1pPr>
          </a:lstStyle>
          <a:p>
            <a:fld id="{D3235DF8-B2D7-4578-A608-D1D2346499E1}" type="slidenum">
              <a:rPr lang="en-GB" smtClean="0"/>
              <a:t>‹#›</a:t>
            </a:fld>
            <a:endParaRPr lang="en-GB"/>
          </a:p>
        </p:txBody>
      </p:sp>
    </p:spTree>
    <p:extLst>
      <p:ext uri="{BB962C8B-B14F-4D97-AF65-F5344CB8AC3E}">
        <p14:creationId xmlns:p14="http://schemas.microsoft.com/office/powerpoint/2010/main" val="631470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oleObject" Target="../embeddings/oleObject3.bin"/><Relationship Id="rId18" Type="http://schemas.openxmlformats.org/officeDocument/2006/relationships/image" Target="../media/image12.emf"/><Relationship Id="rId26" Type="http://schemas.openxmlformats.org/officeDocument/2006/relationships/image" Target="../media/image16.emf"/><Relationship Id="rId39" Type="http://schemas.openxmlformats.org/officeDocument/2006/relationships/image" Target="../media/image23.PNG"/><Relationship Id="rId21" Type="http://schemas.openxmlformats.org/officeDocument/2006/relationships/oleObject" Target="../embeddings/oleObject7.bin"/><Relationship Id="rId34" Type="http://schemas.openxmlformats.org/officeDocument/2006/relationships/image" Target="../media/image20.emf"/><Relationship Id="rId7" Type="http://schemas.openxmlformats.org/officeDocument/2006/relationships/image" Target="../media/image6.png"/><Relationship Id="rId12" Type="http://schemas.openxmlformats.org/officeDocument/2006/relationships/image" Target="../media/image9.emf"/><Relationship Id="rId17" Type="http://schemas.openxmlformats.org/officeDocument/2006/relationships/oleObject" Target="../embeddings/oleObject5.bin"/><Relationship Id="rId25" Type="http://schemas.openxmlformats.org/officeDocument/2006/relationships/oleObject" Target="../embeddings/oleObject9.bin"/><Relationship Id="rId33" Type="http://schemas.openxmlformats.org/officeDocument/2006/relationships/oleObject" Target="../embeddings/oleObject13.bin"/><Relationship Id="rId38" Type="http://schemas.openxmlformats.org/officeDocument/2006/relationships/image" Target="../media/image22.emf"/><Relationship Id="rId2" Type="http://schemas.openxmlformats.org/officeDocument/2006/relationships/notesSlide" Target="../notesSlides/notesSlide1.xml"/><Relationship Id="rId16" Type="http://schemas.openxmlformats.org/officeDocument/2006/relationships/image" Target="../media/image11.emf"/><Relationship Id="rId20" Type="http://schemas.openxmlformats.org/officeDocument/2006/relationships/image" Target="../media/image13.emf"/><Relationship Id="rId29" Type="http://schemas.openxmlformats.org/officeDocument/2006/relationships/oleObject" Target="../embeddings/oleObject11.bin"/><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oleObject" Target="../embeddings/oleObject2.bin"/><Relationship Id="rId24" Type="http://schemas.openxmlformats.org/officeDocument/2006/relationships/image" Target="../media/image15.emf"/><Relationship Id="rId32" Type="http://schemas.openxmlformats.org/officeDocument/2006/relationships/image" Target="../media/image19.emf"/><Relationship Id="rId37" Type="http://schemas.openxmlformats.org/officeDocument/2006/relationships/oleObject" Target="../embeddings/oleObject15.bin"/><Relationship Id="rId40" Type="http://schemas.openxmlformats.org/officeDocument/2006/relationships/image" Target="../media/image24.PNG"/><Relationship Id="rId5" Type="http://schemas.openxmlformats.org/officeDocument/2006/relationships/image" Target="../media/image4.png"/><Relationship Id="rId15" Type="http://schemas.openxmlformats.org/officeDocument/2006/relationships/oleObject" Target="../embeddings/oleObject4.bin"/><Relationship Id="rId23" Type="http://schemas.openxmlformats.org/officeDocument/2006/relationships/oleObject" Target="../embeddings/oleObject8.bin"/><Relationship Id="rId28" Type="http://schemas.openxmlformats.org/officeDocument/2006/relationships/image" Target="../media/image17.emf"/><Relationship Id="rId36" Type="http://schemas.openxmlformats.org/officeDocument/2006/relationships/image" Target="../media/image21.emf"/><Relationship Id="rId10" Type="http://schemas.openxmlformats.org/officeDocument/2006/relationships/image" Target="../media/image8.emf"/><Relationship Id="rId19" Type="http://schemas.openxmlformats.org/officeDocument/2006/relationships/oleObject" Target="../embeddings/oleObject6.bin"/><Relationship Id="rId31" Type="http://schemas.openxmlformats.org/officeDocument/2006/relationships/oleObject" Target="../embeddings/oleObject12.bin"/><Relationship Id="rId4" Type="http://schemas.openxmlformats.org/officeDocument/2006/relationships/image" Target="../media/image3.png"/><Relationship Id="rId9" Type="http://schemas.openxmlformats.org/officeDocument/2006/relationships/oleObject" Target="../embeddings/oleObject1.bin"/><Relationship Id="rId14" Type="http://schemas.openxmlformats.org/officeDocument/2006/relationships/image" Target="../media/image10.emf"/><Relationship Id="rId22" Type="http://schemas.openxmlformats.org/officeDocument/2006/relationships/image" Target="../media/image14.emf"/><Relationship Id="rId27" Type="http://schemas.openxmlformats.org/officeDocument/2006/relationships/oleObject" Target="../embeddings/oleObject10.bin"/><Relationship Id="rId30" Type="http://schemas.openxmlformats.org/officeDocument/2006/relationships/image" Target="../media/image18.emf"/><Relationship Id="rId35" Type="http://schemas.openxmlformats.org/officeDocument/2006/relationships/oleObject" Target="../embeddings/oleObject14.bin"/><Relationship Id="rId8" Type="http://schemas.openxmlformats.org/officeDocument/2006/relationships/image" Target="../media/image7.png"/><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5A6C252-F767-9D7E-2707-DBF3D9FB1C39}"/>
              </a:ext>
            </a:extLst>
          </p:cNvPr>
          <p:cNvSpPr/>
          <p:nvPr/>
        </p:nvSpPr>
        <p:spPr>
          <a:xfrm>
            <a:off x="391615" y="20281176"/>
            <a:ext cx="8778124" cy="8326481"/>
          </a:xfrm>
          <a:prstGeom prst="rect">
            <a:avLst/>
          </a:prstGeom>
          <a:solidFill>
            <a:schemeClr val="bg1"/>
          </a:solidFill>
          <a:ln w="38100">
            <a:solidFill>
              <a:srgbClr val="00C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5" name="Rectangle 134">
            <a:extLst>
              <a:ext uri="{FF2B5EF4-FFF2-40B4-BE49-F238E27FC236}">
                <a16:creationId xmlns:a16="http://schemas.microsoft.com/office/drawing/2014/main" id="{5B7C43EF-7826-17A6-AB60-D8C468EE977B}"/>
              </a:ext>
            </a:extLst>
          </p:cNvPr>
          <p:cNvSpPr/>
          <p:nvPr/>
        </p:nvSpPr>
        <p:spPr>
          <a:xfrm>
            <a:off x="374485" y="9314825"/>
            <a:ext cx="8743173" cy="10291534"/>
          </a:xfrm>
          <a:prstGeom prst="rect">
            <a:avLst/>
          </a:prstGeom>
          <a:solidFill>
            <a:schemeClr val="bg1"/>
          </a:solidFill>
          <a:ln w="38100">
            <a:solidFill>
              <a:srgbClr val="00C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7" name="Rectangle 6">
            <a:extLst>
              <a:ext uri="{FF2B5EF4-FFF2-40B4-BE49-F238E27FC236}">
                <a16:creationId xmlns:a16="http://schemas.microsoft.com/office/drawing/2014/main" id="{04E7CA67-34A0-1B75-B542-6D6F1E148E1D}"/>
              </a:ext>
            </a:extLst>
          </p:cNvPr>
          <p:cNvSpPr/>
          <p:nvPr/>
        </p:nvSpPr>
        <p:spPr>
          <a:xfrm>
            <a:off x="347415" y="4814297"/>
            <a:ext cx="20580514" cy="4191449"/>
          </a:xfrm>
          <a:prstGeom prst="rect">
            <a:avLst/>
          </a:prstGeom>
          <a:solidFill>
            <a:schemeClr val="bg1"/>
          </a:solidFill>
          <a:ln w="38100">
            <a:solidFill>
              <a:srgbClr val="00C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a:t>aProximate Proximal  Tubule cell monolayers express a full range of transport  proteins and form tight monolayers when grown on Transwell filter supports           </a:t>
            </a:r>
            <a:endParaRPr lang="en-GB" sz="1800" b="1" dirty="0"/>
          </a:p>
        </p:txBody>
      </p:sp>
      <p:sp>
        <p:nvSpPr>
          <p:cNvPr id="18" name="TextBox 17">
            <a:extLst>
              <a:ext uri="{FF2B5EF4-FFF2-40B4-BE49-F238E27FC236}">
                <a16:creationId xmlns:a16="http://schemas.microsoft.com/office/drawing/2014/main" id="{ED2ED4E8-94AB-ABF3-5C49-60C0012B9F49}"/>
              </a:ext>
            </a:extLst>
          </p:cNvPr>
          <p:cNvSpPr txBox="1"/>
          <p:nvPr/>
        </p:nvSpPr>
        <p:spPr>
          <a:xfrm>
            <a:off x="891972" y="882726"/>
            <a:ext cx="16289353" cy="1569660"/>
          </a:xfrm>
          <a:prstGeom prst="rect">
            <a:avLst/>
          </a:prstGeom>
          <a:noFill/>
        </p:spPr>
        <p:txBody>
          <a:bodyPr wrap="square" rtlCol="0">
            <a:spAutoFit/>
          </a:bodyPr>
          <a:lstStyle/>
          <a:p>
            <a:pPr algn="ctr"/>
            <a:r>
              <a:rPr lang="en-US" sz="4800" dirty="0" err="1">
                <a:solidFill>
                  <a:schemeClr val="bg1"/>
                </a:solidFill>
                <a:effectLst/>
                <a:latin typeface="Nunito" pitchFamily="2" charset="0"/>
                <a:ea typeface="Calibri" panose="020F0502020204030204" pitchFamily="34" charset="0"/>
              </a:rPr>
              <a:t>aProximate</a:t>
            </a:r>
            <a:r>
              <a:rPr lang="en-US" sz="4800" baseline="30000" dirty="0" err="1">
                <a:solidFill>
                  <a:schemeClr val="bg1"/>
                </a:solidFill>
                <a:effectLst/>
                <a:latin typeface="Nunito" pitchFamily="2" charset="0"/>
                <a:ea typeface="Calibri" panose="020F0502020204030204" pitchFamily="34" charset="0"/>
              </a:rPr>
              <a:t>TM</a:t>
            </a:r>
            <a:r>
              <a:rPr lang="en-US" sz="4800" dirty="0">
                <a:solidFill>
                  <a:schemeClr val="bg1"/>
                </a:solidFill>
                <a:latin typeface="Nunito" pitchFamily="2" charset="0"/>
                <a:ea typeface="Calibri" panose="020F0502020204030204" pitchFamily="34" charset="0"/>
              </a:rPr>
              <a:t>: A predictive in vitro primary proximal tubule platform for de-risking of antibiotic induced kidney injury</a:t>
            </a:r>
            <a:endParaRPr lang="en-GB" sz="5400" dirty="0">
              <a:solidFill>
                <a:schemeClr val="bg1"/>
              </a:solidFill>
              <a:latin typeface="Nunito ExtraBold" pitchFamily="2" charset="0"/>
            </a:endParaRPr>
          </a:p>
        </p:txBody>
      </p:sp>
      <p:sp>
        <p:nvSpPr>
          <p:cNvPr id="19" name="Rectangle 18">
            <a:extLst>
              <a:ext uri="{FF2B5EF4-FFF2-40B4-BE49-F238E27FC236}">
                <a16:creationId xmlns:a16="http://schemas.microsoft.com/office/drawing/2014/main" id="{E900513E-66D0-9E53-E646-25E2BC0626B9}"/>
              </a:ext>
            </a:extLst>
          </p:cNvPr>
          <p:cNvSpPr/>
          <p:nvPr/>
        </p:nvSpPr>
        <p:spPr>
          <a:xfrm>
            <a:off x="1654630" y="3030324"/>
            <a:ext cx="15030217"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GB" sz="2800" dirty="0">
                <a:latin typeface="Nunito SemiBold" pitchFamily="2" charset="0"/>
              </a:rPr>
              <a:t>Keith Pye, Git Chung and Colin Brown</a:t>
            </a:r>
          </a:p>
          <a:p>
            <a:pPr algn="ctr">
              <a:lnSpc>
                <a:spcPct val="150000"/>
              </a:lnSpc>
            </a:pPr>
            <a:r>
              <a:rPr lang="en-GB" sz="2400" dirty="0" err="1">
                <a:latin typeface="Nunito SemiBold"/>
              </a:rPr>
              <a:t>Newcells</a:t>
            </a:r>
            <a:r>
              <a:rPr lang="en-GB" sz="2400" dirty="0">
                <a:latin typeface="Nunito SemiBold"/>
              </a:rPr>
              <a:t> Biotech Limited, The Biosphere, </a:t>
            </a:r>
            <a:r>
              <a:rPr lang="en-GB" sz="2400" dirty="0" err="1">
                <a:latin typeface="Nunito SemiBold"/>
              </a:rPr>
              <a:t>Draymans</a:t>
            </a:r>
            <a:r>
              <a:rPr lang="en-GB" sz="2400" dirty="0">
                <a:latin typeface="Nunito SemiBold"/>
              </a:rPr>
              <a:t> Way, Newcastle Helix,</a:t>
            </a:r>
          </a:p>
          <a:p>
            <a:pPr algn="ctr"/>
            <a:r>
              <a:rPr lang="en-GB" sz="2400" dirty="0">
                <a:latin typeface="Nunito SemiBold"/>
              </a:rPr>
              <a:t>Newcastle upon Tyne. UK NE4 5BX</a:t>
            </a:r>
            <a:endParaRPr lang="en-GB" dirty="0">
              <a:cs typeface="Calibri" panose="020F0502020204030204"/>
            </a:endParaRPr>
          </a:p>
        </p:txBody>
      </p:sp>
      <p:sp>
        <p:nvSpPr>
          <p:cNvPr id="21" name="TextBox 20">
            <a:extLst>
              <a:ext uri="{FF2B5EF4-FFF2-40B4-BE49-F238E27FC236}">
                <a16:creationId xmlns:a16="http://schemas.microsoft.com/office/drawing/2014/main" id="{817A4FB7-C1D3-DB9B-EE78-F5FC71E60C78}"/>
              </a:ext>
            </a:extLst>
          </p:cNvPr>
          <p:cNvSpPr txBox="1"/>
          <p:nvPr/>
        </p:nvSpPr>
        <p:spPr>
          <a:xfrm>
            <a:off x="512248" y="5649306"/>
            <a:ext cx="10418344" cy="2862322"/>
          </a:xfrm>
          <a:prstGeom prst="rect">
            <a:avLst/>
          </a:prstGeom>
          <a:noFill/>
        </p:spPr>
        <p:txBody>
          <a:bodyPr wrap="square" rtlCol="0">
            <a:spAutoFit/>
          </a:bodyPr>
          <a:lstStyle/>
          <a:p>
            <a:pPr algn="just">
              <a:spcAft>
                <a:spcPts val="847"/>
              </a:spcAft>
            </a:pPr>
            <a:r>
              <a:rPr lang="en-GB" sz="2000" dirty="0">
                <a:solidFill>
                  <a:prstClr val="black"/>
                </a:solidFill>
                <a:latin typeface="Nunito SemiBold" panose="00000700000000000000" pitchFamily="2" charset="0"/>
              </a:rPr>
              <a:t>Nephrotoxicity is a major reason for drugs failing during clinical development. </a:t>
            </a:r>
          </a:p>
          <a:p>
            <a:pPr algn="just">
              <a:spcAft>
                <a:spcPts val="847"/>
              </a:spcAft>
            </a:pPr>
            <a:r>
              <a:rPr lang="en-GB" sz="2000" dirty="0">
                <a:solidFill>
                  <a:prstClr val="black"/>
                </a:solidFill>
                <a:latin typeface="Nunito SemiBold" panose="00000700000000000000" pitchFamily="2" charset="0"/>
              </a:rPr>
              <a:t>Currently there is no in vitro platform that enables cross-species comparisons of drug transport or nephrotoxicity. </a:t>
            </a:r>
          </a:p>
          <a:p>
            <a:pPr algn="just">
              <a:spcAft>
                <a:spcPts val="847"/>
              </a:spcAft>
            </a:pPr>
            <a:r>
              <a:rPr lang="en-GB" sz="2000" dirty="0">
                <a:solidFill>
                  <a:prstClr val="black"/>
                </a:solidFill>
                <a:latin typeface="Nunito SemiBold" panose="00000700000000000000" pitchFamily="2" charset="0"/>
              </a:rPr>
              <a:t>Our innovative solution  is to develop highly differentiated  assay platforms using primary renal proximal tubule cells(PTCs) derived from key animal species  to measure both drug transport and  drug induced kidney injury a range of biomarkers across species</a:t>
            </a:r>
          </a:p>
          <a:p>
            <a:pPr algn="just">
              <a:spcAft>
                <a:spcPts val="847"/>
              </a:spcAft>
            </a:pPr>
            <a:r>
              <a:rPr lang="en-GB" sz="2000" dirty="0">
                <a:solidFill>
                  <a:prstClr val="black"/>
                </a:solidFill>
                <a:latin typeface="Nunito SemiBold" panose="00000700000000000000" pitchFamily="2" charset="0"/>
              </a:rPr>
              <a:t>Here we  showcase  data from our highly differentiated Human proximal tubule </a:t>
            </a:r>
            <a:r>
              <a:rPr lang="en-GB" sz="2000" b="1" dirty="0">
                <a:solidFill>
                  <a:prstClr val="black"/>
                </a:solidFill>
              </a:rPr>
              <a:t>model</a:t>
            </a:r>
            <a:endParaRPr lang="en-GB" sz="2000" b="1" dirty="0">
              <a:solidFill>
                <a:prstClr val="black"/>
              </a:solidFill>
              <a:cs typeface="Arial" panose="020B0604020202020204" pitchFamily="34" charset="0"/>
            </a:endParaRPr>
          </a:p>
        </p:txBody>
      </p:sp>
      <p:pic>
        <p:nvPicPr>
          <p:cNvPr id="40" name="Picture 39" descr="A picture containing text&#10;&#10;Description automatically generated">
            <a:extLst>
              <a:ext uri="{FF2B5EF4-FFF2-40B4-BE49-F238E27FC236}">
                <a16:creationId xmlns:a16="http://schemas.microsoft.com/office/drawing/2014/main" id="{4EBEF7F7-0174-9612-5A34-B0D43CF292D8}"/>
              </a:ext>
            </a:extLst>
          </p:cNvPr>
          <p:cNvPicPr>
            <a:picLocks noChangeAspect="1"/>
          </p:cNvPicPr>
          <p:nvPr/>
        </p:nvPicPr>
        <p:blipFill>
          <a:blip r:embed="rId3"/>
          <a:stretch>
            <a:fillRect/>
          </a:stretch>
        </p:blipFill>
        <p:spPr>
          <a:xfrm>
            <a:off x="428626" y="28885692"/>
            <a:ext cx="1226004" cy="1129427"/>
          </a:xfrm>
          <a:prstGeom prst="rect">
            <a:avLst/>
          </a:prstGeom>
        </p:spPr>
      </p:pic>
      <p:sp>
        <p:nvSpPr>
          <p:cNvPr id="8" name="TextBox 7">
            <a:extLst>
              <a:ext uri="{FF2B5EF4-FFF2-40B4-BE49-F238E27FC236}">
                <a16:creationId xmlns:a16="http://schemas.microsoft.com/office/drawing/2014/main" id="{47059950-F6D9-B591-0EC4-68286AA2CF53}"/>
              </a:ext>
            </a:extLst>
          </p:cNvPr>
          <p:cNvSpPr txBox="1"/>
          <p:nvPr/>
        </p:nvSpPr>
        <p:spPr>
          <a:xfrm>
            <a:off x="734929" y="4810252"/>
            <a:ext cx="12120811" cy="646331"/>
          </a:xfrm>
          <a:prstGeom prst="rect">
            <a:avLst/>
          </a:prstGeom>
          <a:solidFill>
            <a:schemeClr val="bg1"/>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sz="3600" dirty="0">
                <a:solidFill>
                  <a:schemeClr val="accent2"/>
                </a:solidFill>
                <a:latin typeface="Nunito" pitchFamily="2" charset="0"/>
              </a:rPr>
              <a:t>Introduction</a:t>
            </a:r>
          </a:p>
        </p:txBody>
      </p:sp>
      <p:sp>
        <p:nvSpPr>
          <p:cNvPr id="82" name="TextBox 81">
            <a:extLst>
              <a:ext uri="{FF2B5EF4-FFF2-40B4-BE49-F238E27FC236}">
                <a16:creationId xmlns:a16="http://schemas.microsoft.com/office/drawing/2014/main" id="{C9FA4899-3C7D-2E69-DA79-314F9F603D61}"/>
              </a:ext>
            </a:extLst>
          </p:cNvPr>
          <p:cNvSpPr txBox="1"/>
          <p:nvPr/>
        </p:nvSpPr>
        <p:spPr>
          <a:xfrm>
            <a:off x="628123" y="9119057"/>
            <a:ext cx="8016512" cy="646331"/>
          </a:xfrm>
          <a:prstGeom prst="rect">
            <a:avLst/>
          </a:prstGeom>
          <a:solidFill>
            <a:schemeClr val="bg1"/>
          </a:solidFill>
          <a:ln w="38100">
            <a:solidFill>
              <a:schemeClr val="accent1"/>
            </a:solidFill>
          </a:ln>
        </p:spPr>
        <p:txBody>
          <a:bodyPr wrap="square" rtlCol="0">
            <a:spAutoFit/>
          </a:bodyPr>
          <a:lstStyle/>
          <a:p>
            <a:r>
              <a:rPr lang="en-US" sz="3600" dirty="0">
                <a:solidFill>
                  <a:schemeClr val="accent2"/>
                </a:solidFill>
                <a:latin typeface="Nunito" pitchFamily="2" charset="0"/>
              </a:rPr>
              <a:t>Methods</a:t>
            </a:r>
            <a:endParaRPr lang="en-GB" sz="3600" dirty="0">
              <a:solidFill>
                <a:schemeClr val="accent2"/>
              </a:solidFill>
              <a:latin typeface="Nunito" pitchFamily="2" charset="0"/>
            </a:endParaRPr>
          </a:p>
        </p:txBody>
      </p:sp>
      <p:sp>
        <p:nvSpPr>
          <p:cNvPr id="117" name="TextBox 116">
            <a:extLst>
              <a:ext uri="{FF2B5EF4-FFF2-40B4-BE49-F238E27FC236}">
                <a16:creationId xmlns:a16="http://schemas.microsoft.com/office/drawing/2014/main" id="{2B8CBC23-EAF3-930D-8351-9DB64DE2C283}"/>
              </a:ext>
            </a:extLst>
          </p:cNvPr>
          <p:cNvSpPr txBox="1"/>
          <p:nvPr/>
        </p:nvSpPr>
        <p:spPr>
          <a:xfrm>
            <a:off x="512248" y="10300714"/>
            <a:ext cx="8415978" cy="8894743"/>
          </a:xfrm>
          <a:prstGeom prst="rect">
            <a:avLst/>
          </a:prstGeom>
          <a:noFill/>
        </p:spPr>
        <p:txBody>
          <a:bodyPr wrap="square" rtlCol="0">
            <a:spAutoFit/>
          </a:bodyPr>
          <a:lstStyle/>
          <a:p>
            <a:pPr algn="just">
              <a:spcAft>
                <a:spcPts val="2401"/>
              </a:spcAft>
            </a:pPr>
            <a:r>
              <a:rPr lang="en-GB" sz="2400" b="1" dirty="0">
                <a:latin typeface="Nunito SemiBold" panose="00000700000000000000" pitchFamily="2" charset="0"/>
              </a:rPr>
              <a:t>PTCs were isolated from fresh  Human kidneys and cultured onto </a:t>
            </a:r>
            <a:r>
              <a:rPr lang="en-GB" sz="2400" b="1" dirty="0" err="1">
                <a:latin typeface="Nunito SemiBold" panose="00000700000000000000" pitchFamily="2" charset="0"/>
              </a:rPr>
              <a:t>Transwell</a:t>
            </a:r>
            <a:r>
              <a:rPr lang="en-GB" sz="2400" b="1" dirty="0">
                <a:latin typeface="Nunito SemiBold" panose="00000700000000000000" pitchFamily="2" charset="0"/>
              </a:rPr>
              <a:t> inserts</a:t>
            </a:r>
            <a:endParaRPr lang="en-US" sz="2400" b="1" dirty="0">
              <a:latin typeface="Nunito SemiBold" panose="00000700000000000000" pitchFamily="2" charset="0"/>
            </a:endParaRPr>
          </a:p>
          <a:p>
            <a:pPr algn="just">
              <a:spcAft>
                <a:spcPts val="2401"/>
              </a:spcAft>
            </a:pPr>
            <a:r>
              <a:rPr lang="en-GB" sz="2400" b="1" dirty="0">
                <a:latin typeface="Nunito SemiBold" panose="00000700000000000000" pitchFamily="2" charset="0"/>
              </a:rPr>
              <a:t>Test toolkit  was made up of a</a:t>
            </a:r>
            <a:r>
              <a:rPr lang="en-US" sz="2400" b="1" dirty="0">
                <a:latin typeface="Nunito SemiBold" panose="00000700000000000000" pitchFamily="2" charset="0"/>
              </a:rPr>
              <a:t> compounds with known nephrotoxicity liability and clinical data were screened using the model Toolkit was made up of 19 Primary PT-toxic and 17 Secondary PT-toxic (3) or non-nephrotoxic (14) compounds</a:t>
            </a:r>
          </a:p>
          <a:p>
            <a:pPr algn="just">
              <a:spcAft>
                <a:spcPts val="2401"/>
              </a:spcAft>
            </a:pPr>
            <a:r>
              <a:rPr lang="en-US" sz="2400" b="1" dirty="0">
                <a:latin typeface="Nunito SemiBold" panose="00000700000000000000" pitchFamily="2" charset="0"/>
              </a:rPr>
              <a:t>Aminoglycoside test toolkit included Neomycin, Tobramycin, Gentamicin, Amikacin and Streptomycin</a:t>
            </a:r>
            <a:endParaRPr lang="en-GB" sz="2400" b="1" dirty="0">
              <a:latin typeface="Nunito SemiBold" panose="00000700000000000000" pitchFamily="2" charset="0"/>
            </a:endParaRPr>
          </a:p>
          <a:p>
            <a:pPr algn="just">
              <a:spcAft>
                <a:spcPts val="2401"/>
              </a:spcAft>
            </a:pPr>
            <a:r>
              <a:rPr lang="en-GB" sz="2400" b="1" dirty="0">
                <a:latin typeface="Nunito SemiBold" panose="00000700000000000000" pitchFamily="2" charset="0"/>
              </a:rPr>
              <a:t>Monolayer were exposed for 72 hours to a range of concentrations (0-300µM) of test compound</a:t>
            </a:r>
          </a:p>
          <a:p>
            <a:pPr algn="just">
              <a:spcAft>
                <a:spcPts val="2401"/>
              </a:spcAft>
            </a:pPr>
            <a:r>
              <a:rPr lang="en-GB" sz="2400" b="1" dirty="0">
                <a:latin typeface="Nunito SemiBold" panose="00000700000000000000" pitchFamily="2" charset="0"/>
              </a:rPr>
              <a:t>Toxicity was measured used 6 parameters of cell health: Transepithelial Resistance (TEER), Intracellular ATP concentration, LDH release , KIM-1 release, </a:t>
            </a:r>
            <a:r>
              <a:rPr lang="en-GB" sz="2400" b="1" dirty="0" err="1">
                <a:latin typeface="Nunito SemiBold" panose="00000700000000000000" pitchFamily="2" charset="0"/>
              </a:rPr>
              <a:t>Clusterin</a:t>
            </a:r>
            <a:r>
              <a:rPr lang="en-GB" sz="2400" b="1" dirty="0">
                <a:latin typeface="Nunito SemiBold" panose="00000700000000000000" pitchFamily="2" charset="0"/>
              </a:rPr>
              <a:t> release   NGAL release</a:t>
            </a:r>
          </a:p>
          <a:p>
            <a:pPr algn="just">
              <a:spcAft>
                <a:spcPts val="2401"/>
              </a:spcAft>
            </a:pPr>
            <a:r>
              <a:rPr lang="en-GB" sz="2400" b="1" dirty="0">
                <a:latin typeface="Nunito SemiBold" panose="00000700000000000000" pitchFamily="2" charset="0"/>
              </a:rPr>
              <a:t>Biomarkers were measured on an MSD platform</a:t>
            </a:r>
          </a:p>
          <a:p>
            <a:pPr algn="just">
              <a:spcAft>
                <a:spcPts val="2401"/>
              </a:spcAft>
            </a:pPr>
            <a:r>
              <a:rPr lang="en-GB" sz="2400" b="1" dirty="0">
                <a:latin typeface="Nunito SemiBold" panose="00000700000000000000" pitchFamily="2" charset="0"/>
              </a:rPr>
              <a:t>ATP was measured using a Promega </a:t>
            </a:r>
            <a:r>
              <a:rPr lang="en-GB" sz="2400" b="1" dirty="0" err="1">
                <a:latin typeface="Nunito SemiBold" panose="00000700000000000000" pitchFamily="2" charset="0"/>
              </a:rPr>
              <a:t>CellTiter</a:t>
            </a:r>
            <a:r>
              <a:rPr lang="en-GB" sz="2400" b="1" dirty="0">
                <a:latin typeface="Nunito SemiBold" panose="00000700000000000000" pitchFamily="2" charset="0"/>
              </a:rPr>
              <a:t> Glo2 assay</a:t>
            </a:r>
          </a:p>
          <a:p>
            <a:pPr algn="just">
              <a:spcAft>
                <a:spcPts val="2401"/>
              </a:spcAft>
            </a:pPr>
            <a:r>
              <a:rPr lang="en-GB" sz="2400" b="1" dirty="0">
                <a:latin typeface="Nunito SemiBold" panose="00000700000000000000" pitchFamily="2" charset="0"/>
              </a:rPr>
              <a:t>LDH was measured using a Promega LDH-glo assay</a:t>
            </a:r>
          </a:p>
        </p:txBody>
      </p:sp>
      <p:sp>
        <p:nvSpPr>
          <p:cNvPr id="3" name="TextBox 2">
            <a:extLst>
              <a:ext uri="{FF2B5EF4-FFF2-40B4-BE49-F238E27FC236}">
                <a16:creationId xmlns:a16="http://schemas.microsoft.com/office/drawing/2014/main" id="{8D6AC5CF-ACBC-2835-5B37-8C68CF6B4B0B}"/>
              </a:ext>
            </a:extLst>
          </p:cNvPr>
          <p:cNvSpPr txBox="1"/>
          <p:nvPr/>
        </p:nvSpPr>
        <p:spPr>
          <a:xfrm>
            <a:off x="9220010" y="27512016"/>
            <a:ext cx="4657760" cy="1261884"/>
          </a:xfrm>
          <a:prstGeom prst="rect">
            <a:avLst/>
          </a:prstGeom>
          <a:noFill/>
        </p:spPr>
        <p:txBody>
          <a:bodyPr wrap="square" rtlCol="0">
            <a:spAutoFit/>
          </a:bodyPr>
          <a:lstStyle/>
          <a:p>
            <a:pPr algn="ctr"/>
            <a:r>
              <a:rPr lang="en-US" sz="2800" dirty="0">
                <a:solidFill>
                  <a:schemeClr val="accent4"/>
                </a:solidFill>
                <a:latin typeface="Nunito" pitchFamily="2" charset="0"/>
              </a:rPr>
              <a:t>Further details available online or contact us at </a:t>
            </a:r>
            <a:r>
              <a:rPr lang="en-US" sz="2000" dirty="0">
                <a:solidFill>
                  <a:schemeClr val="accent4"/>
                </a:solidFill>
                <a:latin typeface="Nunito" pitchFamily="2" charset="0"/>
              </a:rPr>
              <a:t>enquiries@newcellsbiotech.co.uk</a:t>
            </a:r>
            <a:endParaRPr lang="en-GB" sz="2800" dirty="0">
              <a:solidFill>
                <a:schemeClr val="accent4"/>
              </a:solidFill>
              <a:latin typeface="Nunito" pitchFamily="2" charset="0"/>
            </a:endParaRPr>
          </a:p>
        </p:txBody>
      </p:sp>
      <p:sp>
        <p:nvSpPr>
          <p:cNvPr id="24" name="TextBox 23">
            <a:extLst>
              <a:ext uri="{FF2B5EF4-FFF2-40B4-BE49-F238E27FC236}">
                <a16:creationId xmlns:a16="http://schemas.microsoft.com/office/drawing/2014/main" id="{18E013F1-A5FB-C8A3-7785-6977A630507E}"/>
              </a:ext>
            </a:extLst>
          </p:cNvPr>
          <p:cNvSpPr txBox="1"/>
          <p:nvPr/>
        </p:nvSpPr>
        <p:spPr>
          <a:xfrm>
            <a:off x="1173461" y="13017377"/>
            <a:ext cx="1200150" cy="307777"/>
          </a:xfrm>
          <a:prstGeom prst="rect">
            <a:avLst/>
          </a:prstGeom>
          <a:noFill/>
        </p:spPr>
        <p:txBody>
          <a:bodyPr wrap="square" rtlCol="0">
            <a:spAutoFit/>
          </a:bodyPr>
          <a:lstStyle/>
          <a:p>
            <a:r>
              <a:rPr lang="en-US" sz="1400">
                <a:solidFill>
                  <a:schemeClr val="bg1"/>
                </a:solidFill>
                <a:latin typeface="Nunito" pitchFamily="2" charset="0"/>
              </a:rPr>
              <a:t>coating 1</a:t>
            </a:r>
            <a:endParaRPr lang="en-GB" sz="1400">
              <a:solidFill>
                <a:schemeClr val="bg1"/>
              </a:solidFill>
              <a:latin typeface="Nunito" pitchFamily="2" charset="0"/>
            </a:endParaRPr>
          </a:p>
        </p:txBody>
      </p:sp>
      <p:sp>
        <p:nvSpPr>
          <p:cNvPr id="25" name="TextBox 24">
            <a:extLst>
              <a:ext uri="{FF2B5EF4-FFF2-40B4-BE49-F238E27FC236}">
                <a16:creationId xmlns:a16="http://schemas.microsoft.com/office/drawing/2014/main" id="{6B989681-AC32-C79C-F95B-61F89B627685}"/>
              </a:ext>
            </a:extLst>
          </p:cNvPr>
          <p:cNvSpPr txBox="1"/>
          <p:nvPr/>
        </p:nvSpPr>
        <p:spPr>
          <a:xfrm>
            <a:off x="1221089" y="15253390"/>
            <a:ext cx="1200150" cy="307777"/>
          </a:xfrm>
          <a:prstGeom prst="rect">
            <a:avLst/>
          </a:prstGeom>
          <a:noFill/>
        </p:spPr>
        <p:txBody>
          <a:bodyPr wrap="square" rtlCol="0">
            <a:spAutoFit/>
          </a:bodyPr>
          <a:lstStyle/>
          <a:p>
            <a:r>
              <a:rPr lang="en-US" sz="1400">
                <a:solidFill>
                  <a:schemeClr val="bg1"/>
                </a:solidFill>
                <a:latin typeface="Nunito" pitchFamily="2" charset="0"/>
              </a:rPr>
              <a:t>coating 2</a:t>
            </a:r>
            <a:endParaRPr lang="en-GB" sz="1400">
              <a:solidFill>
                <a:schemeClr val="bg1"/>
              </a:solidFill>
              <a:latin typeface="Nunito" pitchFamily="2" charset="0"/>
            </a:endParaRPr>
          </a:p>
        </p:txBody>
      </p:sp>
      <p:sp>
        <p:nvSpPr>
          <p:cNvPr id="5" name="Rectangle 4">
            <a:extLst>
              <a:ext uri="{FF2B5EF4-FFF2-40B4-BE49-F238E27FC236}">
                <a16:creationId xmlns:a16="http://schemas.microsoft.com/office/drawing/2014/main" id="{8C0B3082-902F-1950-D551-854AE479E530}"/>
              </a:ext>
            </a:extLst>
          </p:cNvPr>
          <p:cNvSpPr/>
          <p:nvPr/>
        </p:nvSpPr>
        <p:spPr>
          <a:xfrm>
            <a:off x="9283835" y="9335839"/>
            <a:ext cx="11587542" cy="16485943"/>
          </a:xfrm>
          <a:prstGeom prst="rect">
            <a:avLst/>
          </a:prstGeom>
          <a:solidFill>
            <a:schemeClr val="bg1"/>
          </a:solidFill>
          <a:ln w="38100">
            <a:solidFill>
              <a:srgbClr val="00C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dirty="0"/>
              <a:t> Proximal  Tubule cell monolayers express a full range of transport  proteins and form tight monolayers when grown on</a:t>
            </a:r>
          </a:p>
        </p:txBody>
      </p:sp>
      <p:sp>
        <p:nvSpPr>
          <p:cNvPr id="6" name="TextBox 5">
            <a:extLst>
              <a:ext uri="{FF2B5EF4-FFF2-40B4-BE49-F238E27FC236}">
                <a16:creationId xmlns:a16="http://schemas.microsoft.com/office/drawing/2014/main" id="{A9E4B9B2-F223-8024-F676-D24ED49B3537}"/>
              </a:ext>
            </a:extLst>
          </p:cNvPr>
          <p:cNvSpPr txBox="1"/>
          <p:nvPr/>
        </p:nvSpPr>
        <p:spPr>
          <a:xfrm>
            <a:off x="9838523" y="9166396"/>
            <a:ext cx="8016512" cy="646331"/>
          </a:xfrm>
          <a:prstGeom prst="rect">
            <a:avLst/>
          </a:prstGeom>
          <a:solidFill>
            <a:schemeClr val="bg1"/>
          </a:solidFill>
          <a:ln w="38100">
            <a:solidFill>
              <a:schemeClr val="accent1"/>
            </a:solidFill>
          </a:ln>
        </p:spPr>
        <p:txBody>
          <a:bodyPr wrap="square" rtlCol="0">
            <a:spAutoFit/>
          </a:bodyPr>
          <a:lstStyle/>
          <a:p>
            <a:r>
              <a:rPr lang="en-US" sz="3600" dirty="0">
                <a:solidFill>
                  <a:schemeClr val="accent2"/>
                </a:solidFill>
                <a:latin typeface="Nunito" pitchFamily="2" charset="0"/>
              </a:rPr>
              <a:t>Results </a:t>
            </a:r>
            <a:endParaRPr lang="en-GB" sz="3600" dirty="0">
              <a:solidFill>
                <a:schemeClr val="accent2"/>
              </a:solidFill>
              <a:latin typeface="Nunito" pitchFamily="2" charset="0"/>
            </a:endParaRPr>
          </a:p>
        </p:txBody>
      </p:sp>
      <p:sp>
        <p:nvSpPr>
          <p:cNvPr id="26" name="TextBox 25">
            <a:extLst>
              <a:ext uri="{FF2B5EF4-FFF2-40B4-BE49-F238E27FC236}">
                <a16:creationId xmlns:a16="http://schemas.microsoft.com/office/drawing/2014/main" id="{B1795518-A50F-C3B6-CA10-969FCBA24CCD}"/>
              </a:ext>
            </a:extLst>
          </p:cNvPr>
          <p:cNvSpPr txBox="1"/>
          <p:nvPr/>
        </p:nvSpPr>
        <p:spPr>
          <a:xfrm>
            <a:off x="15486776" y="8010956"/>
            <a:ext cx="5268725" cy="830997"/>
          </a:xfrm>
          <a:prstGeom prst="rect">
            <a:avLst/>
          </a:prstGeom>
          <a:noFill/>
        </p:spPr>
        <p:txBody>
          <a:bodyPr wrap="square" rtlCol="0">
            <a:spAutoFit/>
          </a:bodyPr>
          <a:lstStyle/>
          <a:p>
            <a:r>
              <a:rPr lang="en-GB" sz="1600" b="1" dirty="0" err="1">
                <a:latin typeface="Nunito SemiBold" panose="00000700000000000000" pitchFamily="2" charset="0"/>
              </a:rPr>
              <a:t>aProximate</a:t>
            </a:r>
            <a:r>
              <a:rPr lang="en-GB" sz="1600" b="1" dirty="0">
                <a:latin typeface="Nunito SemiBold" panose="00000700000000000000" pitchFamily="2" charset="0"/>
              </a:rPr>
              <a:t> Proximal  Tubule cell monolayers express a full range of transport  proteins and form tight monolayers when grown on </a:t>
            </a:r>
            <a:r>
              <a:rPr lang="en-GB" sz="1600" b="1" dirty="0" err="1">
                <a:latin typeface="Nunito SemiBold" panose="00000700000000000000" pitchFamily="2" charset="0"/>
              </a:rPr>
              <a:t>Transwell</a:t>
            </a:r>
            <a:r>
              <a:rPr lang="en-GB" sz="1600" b="1" dirty="0">
                <a:latin typeface="Nunito SemiBold" panose="00000700000000000000" pitchFamily="2" charset="0"/>
              </a:rPr>
              <a:t> filter supports           </a:t>
            </a:r>
          </a:p>
        </p:txBody>
      </p:sp>
      <p:sp>
        <p:nvSpPr>
          <p:cNvPr id="32" name="TextBox 31">
            <a:extLst>
              <a:ext uri="{FF2B5EF4-FFF2-40B4-BE49-F238E27FC236}">
                <a16:creationId xmlns:a16="http://schemas.microsoft.com/office/drawing/2014/main" id="{980CCCBB-DC60-EA6A-DDD5-BA17463FE58C}"/>
              </a:ext>
            </a:extLst>
          </p:cNvPr>
          <p:cNvSpPr txBox="1"/>
          <p:nvPr/>
        </p:nvSpPr>
        <p:spPr>
          <a:xfrm>
            <a:off x="628123" y="20016468"/>
            <a:ext cx="8016512" cy="646331"/>
          </a:xfrm>
          <a:prstGeom prst="rect">
            <a:avLst/>
          </a:prstGeom>
          <a:solidFill>
            <a:schemeClr val="bg1"/>
          </a:solidFill>
          <a:ln w="38100">
            <a:solidFill>
              <a:schemeClr val="accent1"/>
            </a:solidFill>
          </a:ln>
        </p:spPr>
        <p:txBody>
          <a:bodyPr wrap="square" rtlCol="0">
            <a:spAutoFit/>
          </a:bodyPr>
          <a:lstStyle/>
          <a:p>
            <a:r>
              <a:rPr lang="en-US" sz="3600" dirty="0">
                <a:solidFill>
                  <a:schemeClr val="accent2"/>
                </a:solidFill>
                <a:latin typeface="Nunito" pitchFamily="2" charset="0"/>
              </a:rPr>
              <a:t>Results</a:t>
            </a:r>
            <a:endParaRPr lang="en-GB" sz="3600" dirty="0">
              <a:solidFill>
                <a:schemeClr val="accent2"/>
              </a:solidFill>
              <a:latin typeface="Nunito" pitchFamily="2" charset="0"/>
            </a:endParaRPr>
          </a:p>
        </p:txBody>
      </p:sp>
      <p:sp>
        <p:nvSpPr>
          <p:cNvPr id="34" name="Rectangle 33">
            <a:extLst>
              <a:ext uri="{FF2B5EF4-FFF2-40B4-BE49-F238E27FC236}">
                <a16:creationId xmlns:a16="http://schemas.microsoft.com/office/drawing/2014/main" id="{45F0B0E3-410B-0230-756F-198E2F6CBBA7}"/>
              </a:ext>
            </a:extLst>
          </p:cNvPr>
          <p:cNvSpPr/>
          <p:nvPr/>
        </p:nvSpPr>
        <p:spPr>
          <a:xfrm>
            <a:off x="9337402" y="26168241"/>
            <a:ext cx="11617597" cy="1166664"/>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E1D1EC36-76C8-1CB8-7028-C274EA727D21}"/>
              </a:ext>
            </a:extLst>
          </p:cNvPr>
          <p:cNvSpPr txBox="1"/>
          <p:nvPr/>
        </p:nvSpPr>
        <p:spPr>
          <a:xfrm>
            <a:off x="9453083" y="26530109"/>
            <a:ext cx="11269547" cy="738664"/>
          </a:xfrm>
          <a:prstGeom prst="rect">
            <a:avLst/>
          </a:prstGeom>
          <a:noFill/>
        </p:spPr>
        <p:txBody>
          <a:bodyPr wrap="square" lIns="91440" tIns="45720" rIns="91440" bIns="45720" rtlCol="0" anchor="t">
            <a:spAutoFit/>
          </a:bodyPr>
          <a:lstStyle/>
          <a:p>
            <a:pPr>
              <a:spcAft>
                <a:spcPts val="600"/>
              </a:spcAft>
            </a:pPr>
            <a:r>
              <a:rPr lang="en-GB" sz="1400" b="1" dirty="0">
                <a:latin typeface="Nunito SemiBold" panose="00000700000000000000" pitchFamily="2" charset="0"/>
              </a:rPr>
              <a:t>Human proximal tubule cell monolayers retain a remarkable degree of differentiation and express a range of functional transporters and clinically relevant biomarkers of nephrotoxicity that are sensitive to nephrotoxin challenge over time. Human PTC monolayers show excellent potential as an in vitro predictive screening platform.</a:t>
            </a:r>
            <a:endParaRPr lang="en-GB" sz="1400" dirty="0">
              <a:solidFill>
                <a:schemeClr val="accent6"/>
              </a:solidFill>
              <a:latin typeface="Nunito SemiBold" panose="00000700000000000000" pitchFamily="2" charset="0"/>
            </a:endParaRPr>
          </a:p>
        </p:txBody>
      </p:sp>
      <p:sp>
        <p:nvSpPr>
          <p:cNvPr id="41" name="TextBox 40">
            <a:extLst>
              <a:ext uri="{FF2B5EF4-FFF2-40B4-BE49-F238E27FC236}">
                <a16:creationId xmlns:a16="http://schemas.microsoft.com/office/drawing/2014/main" id="{58E43682-9E0D-C84C-FB06-451955A382F7}"/>
              </a:ext>
            </a:extLst>
          </p:cNvPr>
          <p:cNvSpPr txBox="1"/>
          <p:nvPr/>
        </p:nvSpPr>
        <p:spPr>
          <a:xfrm>
            <a:off x="9432241" y="25991130"/>
            <a:ext cx="8016512" cy="523220"/>
          </a:xfrm>
          <a:prstGeom prst="rect">
            <a:avLst/>
          </a:prstGeom>
          <a:solidFill>
            <a:schemeClr val="bg1"/>
          </a:solidFill>
          <a:ln w="38100">
            <a:solidFill>
              <a:schemeClr val="accent4"/>
            </a:solidFill>
          </a:ln>
        </p:spPr>
        <p:txBody>
          <a:bodyPr wrap="square" rtlCol="0">
            <a:spAutoFit/>
          </a:bodyPr>
          <a:lstStyle/>
          <a:p>
            <a:r>
              <a:rPr lang="en-US" sz="2800" dirty="0">
                <a:solidFill>
                  <a:schemeClr val="accent2"/>
                </a:solidFill>
                <a:latin typeface="Nunito" pitchFamily="2" charset="0"/>
              </a:rPr>
              <a:t>Conclusion</a:t>
            </a:r>
            <a:endParaRPr lang="en-GB" sz="2800" dirty="0">
              <a:solidFill>
                <a:schemeClr val="accent2"/>
              </a:solidFill>
              <a:latin typeface="Nunito" pitchFamily="2" charset="0"/>
            </a:endParaRPr>
          </a:p>
        </p:txBody>
      </p:sp>
      <p:pic>
        <p:nvPicPr>
          <p:cNvPr id="29" name="Picture 28">
            <a:extLst>
              <a:ext uri="{FF2B5EF4-FFF2-40B4-BE49-F238E27FC236}">
                <a16:creationId xmlns:a16="http://schemas.microsoft.com/office/drawing/2014/main" id="{D0D5B1EF-7523-32FE-E2AB-56EF2C03E12D}"/>
              </a:ext>
            </a:extLst>
          </p:cNvPr>
          <p:cNvPicPr>
            <a:picLocks noChangeAspect="1"/>
          </p:cNvPicPr>
          <p:nvPr/>
        </p:nvPicPr>
        <p:blipFill>
          <a:blip r:embed="rId4"/>
          <a:stretch>
            <a:fillRect/>
          </a:stretch>
        </p:blipFill>
        <p:spPr>
          <a:xfrm>
            <a:off x="17907700" y="29193194"/>
            <a:ext cx="2867836" cy="643636"/>
          </a:xfrm>
          <a:prstGeom prst="rect">
            <a:avLst/>
          </a:prstGeom>
        </p:spPr>
      </p:pic>
      <p:pic>
        <p:nvPicPr>
          <p:cNvPr id="36" name="Picture 35" descr="A black and white logo&#10;&#10;Description automatically generated">
            <a:extLst>
              <a:ext uri="{FF2B5EF4-FFF2-40B4-BE49-F238E27FC236}">
                <a16:creationId xmlns:a16="http://schemas.microsoft.com/office/drawing/2014/main" id="{6C2E6033-7F64-8E2C-1041-FBA2BE5F78FB}"/>
              </a:ext>
            </a:extLst>
          </p:cNvPr>
          <p:cNvPicPr>
            <a:picLocks noChangeAspect="1"/>
          </p:cNvPicPr>
          <p:nvPr/>
        </p:nvPicPr>
        <p:blipFill rotWithShape="1">
          <a:blip r:embed="rId5">
            <a:extLst>
              <a:ext uri="{28A0092B-C50C-407E-A947-70E740481C1C}">
                <a14:useLocalDpi xmlns:a14="http://schemas.microsoft.com/office/drawing/2010/main" val="0"/>
              </a:ext>
            </a:extLst>
          </a:blip>
          <a:srcRect l="29139"/>
          <a:stretch/>
        </p:blipFill>
        <p:spPr>
          <a:xfrm>
            <a:off x="17244571" y="28651471"/>
            <a:ext cx="3589608" cy="1507046"/>
          </a:xfrm>
          <a:prstGeom prst="rect">
            <a:avLst/>
          </a:prstGeom>
        </p:spPr>
      </p:pic>
      <p:pic>
        <p:nvPicPr>
          <p:cNvPr id="47" name="Picture 46" descr="A diagram of a human kidney&#10;&#10;Description automatically generated">
            <a:extLst>
              <a:ext uri="{FF2B5EF4-FFF2-40B4-BE49-F238E27FC236}">
                <a16:creationId xmlns:a16="http://schemas.microsoft.com/office/drawing/2014/main" id="{D93B1E74-E057-F668-48D5-0608D8EC0B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62964" y="-119062"/>
            <a:ext cx="5252479" cy="5252479"/>
          </a:xfrm>
          <a:prstGeom prst="rect">
            <a:avLst/>
          </a:prstGeom>
        </p:spPr>
      </p:pic>
      <p:pic>
        <p:nvPicPr>
          <p:cNvPr id="59" name="Picture 58">
            <a:extLst>
              <a:ext uri="{FF2B5EF4-FFF2-40B4-BE49-F238E27FC236}">
                <a16:creationId xmlns:a16="http://schemas.microsoft.com/office/drawing/2014/main" id="{896BF97A-9983-BE86-1298-846FE532D14D}"/>
              </a:ext>
            </a:extLst>
          </p:cNvPr>
          <p:cNvPicPr>
            <a:picLocks noChangeAspect="1"/>
          </p:cNvPicPr>
          <p:nvPr/>
        </p:nvPicPr>
        <p:blipFill>
          <a:blip r:embed="rId7"/>
          <a:stretch>
            <a:fillRect/>
          </a:stretch>
        </p:blipFill>
        <p:spPr>
          <a:xfrm>
            <a:off x="14116341" y="27388759"/>
            <a:ext cx="1479479" cy="1507047"/>
          </a:xfrm>
          <a:prstGeom prst="rect">
            <a:avLst/>
          </a:prstGeom>
        </p:spPr>
      </p:pic>
      <p:grpSp>
        <p:nvGrpSpPr>
          <p:cNvPr id="102" name="Group 101">
            <a:extLst>
              <a:ext uri="{FF2B5EF4-FFF2-40B4-BE49-F238E27FC236}">
                <a16:creationId xmlns:a16="http://schemas.microsoft.com/office/drawing/2014/main" id="{CE631A3F-CA0A-6713-DE9F-1FBDF4AF8522}"/>
              </a:ext>
            </a:extLst>
          </p:cNvPr>
          <p:cNvGrpSpPr/>
          <p:nvPr/>
        </p:nvGrpSpPr>
        <p:grpSpPr>
          <a:xfrm>
            <a:off x="15651716" y="5141691"/>
            <a:ext cx="5303283" cy="2471003"/>
            <a:chOff x="15469788" y="5846313"/>
            <a:chExt cx="5303283" cy="2471003"/>
          </a:xfrm>
        </p:grpSpPr>
        <p:sp>
          <p:nvSpPr>
            <p:cNvPr id="66" name="Text Box 39">
              <a:extLst>
                <a:ext uri="{FF2B5EF4-FFF2-40B4-BE49-F238E27FC236}">
                  <a16:creationId xmlns:a16="http://schemas.microsoft.com/office/drawing/2014/main" id="{AC76A38E-49FC-6A46-B197-564237F08245}"/>
                </a:ext>
              </a:extLst>
            </p:cNvPr>
            <p:cNvSpPr txBox="1">
              <a:spLocks noChangeArrowheads="1"/>
            </p:cNvSpPr>
            <p:nvPr/>
          </p:nvSpPr>
          <p:spPr bwMode="auto">
            <a:xfrm>
              <a:off x="19133019" y="7180534"/>
              <a:ext cx="1640052" cy="465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r>
                <a:rPr lang="en-GB" sz="1800" dirty="0">
                  <a:solidFill>
                    <a:srgbClr val="000099"/>
                  </a:solidFill>
                  <a:latin typeface="Times New Roman" pitchFamily="18" charset="0"/>
                </a:rPr>
                <a:t>Cell Monolayer</a:t>
              </a:r>
            </a:p>
          </p:txBody>
        </p:sp>
        <p:sp>
          <p:nvSpPr>
            <p:cNvPr id="68" name="Text Box 41">
              <a:extLst>
                <a:ext uri="{FF2B5EF4-FFF2-40B4-BE49-F238E27FC236}">
                  <a16:creationId xmlns:a16="http://schemas.microsoft.com/office/drawing/2014/main" id="{1A20B69C-C5F0-E68B-EFCE-9B837B36980E}"/>
                </a:ext>
              </a:extLst>
            </p:cNvPr>
            <p:cNvSpPr txBox="1">
              <a:spLocks noChangeArrowheads="1"/>
            </p:cNvSpPr>
            <p:nvPr/>
          </p:nvSpPr>
          <p:spPr bwMode="auto">
            <a:xfrm>
              <a:off x="15469788" y="7402520"/>
              <a:ext cx="684390" cy="465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r>
                <a:rPr lang="en-GB" sz="1800">
                  <a:solidFill>
                    <a:srgbClr val="000099"/>
                  </a:solidFill>
                  <a:latin typeface="Times New Roman" pitchFamily="18" charset="0"/>
                </a:rPr>
                <a:t>Filter</a:t>
              </a:r>
            </a:p>
          </p:txBody>
        </p:sp>
        <p:grpSp>
          <p:nvGrpSpPr>
            <p:cNvPr id="101" name="Group 100">
              <a:extLst>
                <a:ext uri="{FF2B5EF4-FFF2-40B4-BE49-F238E27FC236}">
                  <a16:creationId xmlns:a16="http://schemas.microsoft.com/office/drawing/2014/main" id="{3F495E49-7497-23EA-1B1A-9798B347B636}"/>
                </a:ext>
              </a:extLst>
            </p:cNvPr>
            <p:cNvGrpSpPr/>
            <p:nvPr/>
          </p:nvGrpSpPr>
          <p:grpSpPr>
            <a:xfrm>
              <a:off x="16463759" y="5846313"/>
              <a:ext cx="2617871" cy="2471003"/>
              <a:chOff x="16463759" y="5846313"/>
              <a:chExt cx="2617871" cy="2471003"/>
            </a:xfrm>
          </p:grpSpPr>
          <p:sp>
            <p:nvSpPr>
              <p:cNvPr id="62" name="Rectangle 13">
                <a:extLst>
                  <a:ext uri="{FF2B5EF4-FFF2-40B4-BE49-F238E27FC236}">
                    <a16:creationId xmlns:a16="http://schemas.microsoft.com/office/drawing/2014/main" id="{15D1FA3E-DFCC-D92E-02F0-3E3A0DBC3988}"/>
                  </a:ext>
                </a:extLst>
              </p:cNvPr>
              <p:cNvSpPr>
                <a:spLocks noChangeArrowheads="1"/>
              </p:cNvSpPr>
              <p:nvPr/>
            </p:nvSpPr>
            <p:spPr bwMode="auto">
              <a:xfrm>
                <a:off x="16463759" y="8028591"/>
                <a:ext cx="2584324" cy="288725"/>
              </a:xfrm>
              <a:prstGeom prst="rect">
                <a:avLst/>
              </a:prstGeom>
              <a:gradFill rotWithShape="0">
                <a:gsLst>
                  <a:gs pos="0">
                    <a:schemeClr val="accent1"/>
                  </a:gs>
                  <a:gs pos="50000">
                    <a:schemeClr val="accent1">
                      <a:gamma/>
                      <a:shade val="46275"/>
                      <a:invGamma/>
                    </a:schemeClr>
                  </a:gs>
                  <a:gs pos="100000">
                    <a:schemeClr val="accent1"/>
                  </a:gs>
                </a:gsLst>
                <a:lin ang="0" scaled="1"/>
              </a:gradFill>
              <a:ln w="9525">
                <a:noFill/>
                <a:miter lim="800000"/>
                <a:headEnd/>
                <a:tailEnd/>
              </a:ln>
              <a:effectLst/>
            </p:spPr>
            <p:txBody>
              <a:bodyPr wrap="none" anchor="ctr"/>
              <a:lstStyle/>
              <a:p>
                <a:pPr>
                  <a:defRPr/>
                </a:pPr>
                <a:endParaRPr lang="en-GB"/>
              </a:p>
            </p:txBody>
          </p:sp>
          <p:sp>
            <p:nvSpPr>
              <p:cNvPr id="63" name="Rectangle 15">
                <a:extLst>
                  <a:ext uri="{FF2B5EF4-FFF2-40B4-BE49-F238E27FC236}">
                    <a16:creationId xmlns:a16="http://schemas.microsoft.com/office/drawing/2014/main" id="{0F4E3E73-255E-C441-8A38-610179210321}"/>
                  </a:ext>
                </a:extLst>
              </p:cNvPr>
              <p:cNvSpPr>
                <a:spLocks noChangeArrowheads="1"/>
              </p:cNvSpPr>
              <p:nvPr/>
            </p:nvSpPr>
            <p:spPr bwMode="auto">
              <a:xfrm>
                <a:off x="16463759" y="6007518"/>
                <a:ext cx="221088" cy="2309798"/>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pPr>
                  <a:defRPr/>
                </a:pPr>
                <a:endParaRPr lang="en-GB"/>
              </a:p>
            </p:txBody>
          </p:sp>
          <p:sp>
            <p:nvSpPr>
              <p:cNvPr id="71" name="Rectangle 4">
                <a:extLst>
                  <a:ext uri="{FF2B5EF4-FFF2-40B4-BE49-F238E27FC236}">
                    <a16:creationId xmlns:a16="http://schemas.microsoft.com/office/drawing/2014/main" id="{CFB25480-4ADA-E6AB-7FEA-EF1C21933B0D}"/>
                  </a:ext>
                </a:extLst>
              </p:cNvPr>
              <p:cNvSpPr>
                <a:spLocks noChangeArrowheads="1"/>
              </p:cNvSpPr>
              <p:nvPr/>
            </p:nvSpPr>
            <p:spPr bwMode="auto">
              <a:xfrm>
                <a:off x="16680481" y="7138536"/>
                <a:ext cx="2162430" cy="903151"/>
              </a:xfrm>
              <a:prstGeom prst="rect">
                <a:avLst/>
              </a:prstGeom>
              <a:gradFill rotWithShape="0">
                <a:gsLst>
                  <a:gs pos="0">
                    <a:srgbClr val="00CCFF"/>
                  </a:gs>
                  <a:gs pos="50000">
                    <a:srgbClr val="FFFFFF"/>
                  </a:gs>
                  <a:gs pos="100000">
                    <a:srgbClr val="00CCFF"/>
                  </a:gs>
                </a:gsLst>
                <a:lin ang="0" scaled="1"/>
              </a:gradFill>
              <a:ln w="9525">
                <a:solidFill>
                  <a:schemeClr val="tx1"/>
                </a:solidFill>
                <a:miter lim="800000"/>
                <a:headEnd/>
                <a:tailEnd/>
              </a:ln>
            </p:spPr>
            <p:txBody>
              <a:bodyPr wrap="none" anchor="ctr"/>
              <a:lstStyle/>
              <a:p>
                <a:endParaRPr lang="en-US" dirty="0"/>
              </a:p>
            </p:txBody>
          </p:sp>
          <p:sp>
            <p:nvSpPr>
              <p:cNvPr id="69" name="Text Box 42">
                <a:extLst>
                  <a:ext uri="{FF2B5EF4-FFF2-40B4-BE49-F238E27FC236}">
                    <a16:creationId xmlns:a16="http://schemas.microsoft.com/office/drawing/2014/main" id="{00FA482F-A33D-0DA7-532F-1CDABD72961E}"/>
                  </a:ext>
                </a:extLst>
              </p:cNvPr>
              <p:cNvSpPr txBox="1">
                <a:spLocks noChangeArrowheads="1"/>
              </p:cNvSpPr>
              <p:nvPr/>
            </p:nvSpPr>
            <p:spPr bwMode="auto">
              <a:xfrm>
                <a:off x="17378005" y="7633456"/>
                <a:ext cx="806566" cy="465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algn="ctr"/>
                <a:r>
                  <a:rPr lang="en-GB" sz="1800" dirty="0">
                    <a:solidFill>
                      <a:srgbClr val="000099"/>
                    </a:solidFill>
                    <a:latin typeface="Times New Roman" pitchFamily="18" charset="0"/>
                  </a:rPr>
                  <a:t>Blood </a:t>
                </a:r>
              </a:p>
            </p:txBody>
          </p:sp>
          <p:sp>
            <p:nvSpPr>
              <p:cNvPr id="70" name="Rectangle 14">
                <a:extLst>
                  <a:ext uri="{FF2B5EF4-FFF2-40B4-BE49-F238E27FC236}">
                    <a16:creationId xmlns:a16="http://schemas.microsoft.com/office/drawing/2014/main" id="{8B07DDDF-11F2-4CAC-F81D-5C7E1B8BDBA3}"/>
                  </a:ext>
                </a:extLst>
              </p:cNvPr>
              <p:cNvSpPr>
                <a:spLocks noChangeArrowheads="1"/>
              </p:cNvSpPr>
              <p:nvPr/>
            </p:nvSpPr>
            <p:spPr bwMode="auto">
              <a:xfrm>
                <a:off x="18842911" y="6003708"/>
                <a:ext cx="221088" cy="2309798"/>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en-GB" dirty="0"/>
              </a:p>
            </p:txBody>
          </p:sp>
          <p:sp>
            <p:nvSpPr>
              <p:cNvPr id="74" name="Line 18">
                <a:extLst>
                  <a:ext uri="{FF2B5EF4-FFF2-40B4-BE49-F238E27FC236}">
                    <a16:creationId xmlns:a16="http://schemas.microsoft.com/office/drawing/2014/main" id="{CB05D980-71B5-487F-F050-7975782CEE9C}"/>
                  </a:ext>
                </a:extLst>
              </p:cNvPr>
              <p:cNvSpPr>
                <a:spLocks/>
              </p:cNvSpPr>
              <p:nvPr/>
            </p:nvSpPr>
            <p:spPr bwMode="auto">
              <a:xfrm>
                <a:off x="16814418" y="5850420"/>
                <a:ext cx="482524" cy="1680632"/>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5" name="Line 19">
                <a:extLst>
                  <a:ext uri="{FF2B5EF4-FFF2-40B4-BE49-F238E27FC236}">
                    <a16:creationId xmlns:a16="http://schemas.microsoft.com/office/drawing/2014/main" id="{FC18E9B0-CA9D-ECA8-53C5-082F166E0CF0}"/>
                  </a:ext>
                </a:extLst>
              </p:cNvPr>
              <p:cNvSpPr>
                <a:spLocks/>
              </p:cNvSpPr>
              <p:nvPr/>
            </p:nvSpPr>
            <p:spPr bwMode="auto">
              <a:xfrm flipH="1">
                <a:off x="18264003" y="5846313"/>
                <a:ext cx="494871" cy="1732349"/>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6" name="AutoShape 21">
                <a:extLst>
                  <a:ext uri="{FF2B5EF4-FFF2-40B4-BE49-F238E27FC236}">
                    <a16:creationId xmlns:a16="http://schemas.microsoft.com/office/drawing/2014/main" id="{D1FA5B6E-6EF6-E9F5-2BE7-D84A90CDD258}"/>
                  </a:ext>
                </a:extLst>
              </p:cNvPr>
              <p:cNvSpPr>
                <a:spLocks/>
              </p:cNvSpPr>
              <p:nvPr/>
            </p:nvSpPr>
            <p:spPr bwMode="auto">
              <a:xfrm>
                <a:off x="17048718" y="6633791"/>
                <a:ext cx="1484612" cy="8661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650 w 21600"/>
                  <a:gd name="T13" fmla="*/ 3650 h 21600"/>
                  <a:gd name="T14" fmla="*/ 17950 w 21600"/>
                  <a:gd name="T15" fmla="*/ 17950 h 21600"/>
                </a:gdLst>
                <a:ahLst/>
                <a:cxnLst>
                  <a:cxn ang="T8">
                    <a:pos x="T0" y="T1"/>
                  </a:cxn>
                  <a:cxn ang="T9">
                    <a:pos x="T2" y="T3"/>
                  </a:cxn>
                  <a:cxn ang="T10">
                    <a:pos x="T4" y="T5"/>
                  </a:cxn>
                  <a:cxn ang="T11">
                    <a:pos x="T6" y="T7"/>
                  </a:cxn>
                </a:cxnLst>
                <a:rect l="T12" t="T13" r="T14" b="T15"/>
                <a:pathLst>
                  <a:path w="21600" h="21600">
                    <a:moveTo>
                      <a:pt x="0" y="0"/>
                    </a:moveTo>
                    <a:lnTo>
                      <a:pt x="3700" y="21600"/>
                    </a:lnTo>
                    <a:lnTo>
                      <a:pt x="17900" y="21600"/>
                    </a:lnTo>
                    <a:lnTo>
                      <a:pt x="21600" y="0"/>
                    </a:lnTo>
                    <a:close/>
                  </a:path>
                </a:pathLst>
              </a:custGeom>
              <a:gradFill rotWithShape="0">
                <a:gsLst>
                  <a:gs pos="0">
                    <a:srgbClr val="FFCCFF"/>
                  </a:gs>
                  <a:gs pos="50000">
                    <a:srgbClr val="FFFFFF"/>
                  </a:gs>
                  <a:gs pos="100000">
                    <a:srgbClr val="FFCCFF"/>
                  </a:gs>
                </a:gsLst>
                <a:lin ang="0" scaled="1"/>
              </a:gradFill>
              <a:ln w="9525">
                <a:solidFill>
                  <a:schemeClr val="tx1"/>
                </a:solidFill>
                <a:miter lim="800000"/>
                <a:headEnd/>
                <a:tailEnd/>
              </a:ln>
            </p:spPr>
            <p:txBody>
              <a:bodyPr wrap="none" anchor="ctr"/>
              <a:lstStyle/>
              <a:p>
                <a:endParaRPr lang="en-GB"/>
              </a:p>
            </p:txBody>
          </p:sp>
          <p:sp>
            <p:nvSpPr>
              <p:cNvPr id="77" name="Text Box 40">
                <a:extLst>
                  <a:ext uri="{FF2B5EF4-FFF2-40B4-BE49-F238E27FC236}">
                    <a16:creationId xmlns:a16="http://schemas.microsoft.com/office/drawing/2014/main" id="{D8812624-6254-11A2-C67D-DB464AEC3B73}"/>
                  </a:ext>
                </a:extLst>
              </p:cNvPr>
              <p:cNvSpPr txBox="1">
                <a:spLocks/>
              </p:cNvSpPr>
              <p:nvPr/>
            </p:nvSpPr>
            <p:spPr bwMode="auto">
              <a:xfrm>
                <a:off x="17281224" y="6682333"/>
                <a:ext cx="896645" cy="465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algn="ctr"/>
                <a:r>
                  <a:rPr lang="en-GB" sz="1800" dirty="0">
                    <a:solidFill>
                      <a:srgbClr val="000099"/>
                    </a:solidFill>
                    <a:latin typeface="Times New Roman" pitchFamily="18" charset="0"/>
                  </a:rPr>
                  <a:t>Lumen </a:t>
                </a:r>
              </a:p>
            </p:txBody>
          </p:sp>
          <p:grpSp>
            <p:nvGrpSpPr>
              <p:cNvPr id="87" name="Group 86">
                <a:extLst>
                  <a:ext uri="{FF2B5EF4-FFF2-40B4-BE49-F238E27FC236}">
                    <a16:creationId xmlns:a16="http://schemas.microsoft.com/office/drawing/2014/main" id="{F07A0729-3378-03AC-2239-6A16446ADF1D}"/>
                  </a:ext>
                </a:extLst>
              </p:cNvPr>
              <p:cNvGrpSpPr/>
              <p:nvPr/>
            </p:nvGrpSpPr>
            <p:grpSpPr>
              <a:xfrm>
                <a:off x="16497306" y="5846313"/>
                <a:ext cx="2584324" cy="0"/>
                <a:chOff x="16504464" y="5912465"/>
                <a:chExt cx="2584324" cy="0"/>
              </a:xfrm>
            </p:grpSpPr>
            <p:sp>
              <p:nvSpPr>
                <p:cNvPr id="85" name="Line 16">
                  <a:extLst>
                    <a:ext uri="{FF2B5EF4-FFF2-40B4-BE49-F238E27FC236}">
                      <a16:creationId xmlns:a16="http://schemas.microsoft.com/office/drawing/2014/main" id="{FC7D2EB9-1397-8D9C-2CB5-2026279443BE}"/>
                    </a:ext>
                  </a:extLst>
                </p:cNvPr>
                <p:cNvSpPr>
                  <a:spLocks noChangeShapeType="1"/>
                </p:cNvSpPr>
                <p:nvPr/>
              </p:nvSpPr>
              <p:spPr bwMode="auto">
                <a:xfrm>
                  <a:off x="16504464" y="5912465"/>
                  <a:ext cx="32991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6" name="Line 17">
                  <a:extLst>
                    <a:ext uri="{FF2B5EF4-FFF2-40B4-BE49-F238E27FC236}">
                      <a16:creationId xmlns:a16="http://schemas.microsoft.com/office/drawing/2014/main" id="{07EF0EFD-CAAA-FFDD-BDF1-F5E78FEAE7FD}"/>
                    </a:ext>
                  </a:extLst>
                </p:cNvPr>
                <p:cNvSpPr>
                  <a:spLocks noChangeShapeType="1"/>
                </p:cNvSpPr>
                <p:nvPr/>
              </p:nvSpPr>
              <p:spPr bwMode="auto">
                <a:xfrm>
                  <a:off x="18758874" y="5912465"/>
                  <a:ext cx="32991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88" name="Line 20">
                <a:extLst>
                  <a:ext uri="{FF2B5EF4-FFF2-40B4-BE49-F238E27FC236}">
                    <a16:creationId xmlns:a16="http://schemas.microsoft.com/office/drawing/2014/main" id="{5E56BD53-4BC6-8D61-1C20-BB6DEAE63A70}"/>
                  </a:ext>
                </a:extLst>
              </p:cNvPr>
              <p:cNvSpPr>
                <a:spLocks noChangeShapeType="1"/>
              </p:cNvSpPr>
              <p:nvPr/>
            </p:nvSpPr>
            <p:spPr bwMode="auto">
              <a:xfrm>
                <a:off x="17292597" y="7645988"/>
                <a:ext cx="934755" cy="0"/>
              </a:xfrm>
              <a:prstGeom prst="line">
                <a:avLst/>
              </a:prstGeom>
              <a:noFill/>
              <a:ln w="38100">
                <a:solidFill>
                  <a:srgbClr val="0000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65" name="Line 37">
              <a:extLst>
                <a:ext uri="{FF2B5EF4-FFF2-40B4-BE49-F238E27FC236}">
                  <a16:creationId xmlns:a16="http://schemas.microsoft.com/office/drawing/2014/main" id="{FB1501DF-DF21-FA0D-EE1A-7039CE9F7712}"/>
                </a:ext>
              </a:extLst>
            </p:cNvPr>
            <p:cNvSpPr>
              <a:spLocks noChangeShapeType="1"/>
            </p:cNvSpPr>
            <p:nvPr/>
          </p:nvSpPr>
          <p:spPr bwMode="auto">
            <a:xfrm flipV="1">
              <a:off x="16140574" y="7633455"/>
              <a:ext cx="1050411" cy="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nvGrpSpPr>
            <p:cNvPr id="99" name="Group 98">
              <a:extLst>
                <a:ext uri="{FF2B5EF4-FFF2-40B4-BE49-F238E27FC236}">
                  <a16:creationId xmlns:a16="http://schemas.microsoft.com/office/drawing/2014/main" id="{03C69226-7B2B-9762-83D4-3218A89753BF}"/>
                </a:ext>
              </a:extLst>
            </p:cNvPr>
            <p:cNvGrpSpPr/>
            <p:nvPr/>
          </p:nvGrpSpPr>
          <p:grpSpPr>
            <a:xfrm>
              <a:off x="17266825" y="7402233"/>
              <a:ext cx="1044727" cy="96242"/>
              <a:chOff x="17258819" y="7406119"/>
              <a:chExt cx="1044727" cy="96242"/>
            </a:xfrm>
          </p:grpSpPr>
          <p:sp>
            <p:nvSpPr>
              <p:cNvPr id="90" name="Oval 24">
                <a:extLst>
                  <a:ext uri="{FF2B5EF4-FFF2-40B4-BE49-F238E27FC236}">
                    <a16:creationId xmlns:a16="http://schemas.microsoft.com/office/drawing/2014/main" id="{85DD863C-7E0B-0993-7D8A-3CDB8263A59A}"/>
                  </a:ext>
                </a:extLst>
              </p:cNvPr>
              <p:cNvSpPr>
                <a:spLocks noChangeArrowheads="1"/>
              </p:cNvSpPr>
              <p:nvPr/>
            </p:nvSpPr>
            <p:spPr bwMode="auto">
              <a:xfrm>
                <a:off x="17258819" y="7406119"/>
                <a:ext cx="116081" cy="96242"/>
              </a:xfrm>
              <a:prstGeom prst="ellipse">
                <a:avLst/>
              </a:prstGeom>
              <a:gradFill rotWithShape="0">
                <a:gsLst>
                  <a:gs pos="0">
                    <a:srgbClr val="FFFF66"/>
                  </a:gs>
                  <a:gs pos="100000">
                    <a:srgbClr val="76762F"/>
                  </a:gs>
                </a:gsLst>
                <a:lin ang="5400000" scaled="1"/>
              </a:gradFill>
              <a:ln w="9525">
                <a:solidFill>
                  <a:schemeClr val="tx1"/>
                </a:solidFill>
                <a:round/>
                <a:headEnd/>
                <a:tailEnd/>
              </a:ln>
            </p:spPr>
            <p:txBody>
              <a:bodyPr wrap="none" anchor="ctr"/>
              <a:lstStyle/>
              <a:p>
                <a:endParaRPr lang="en-US"/>
              </a:p>
            </p:txBody>
          </p:sp>
          <p:sp>
            <p:nvSpPr>
              <p:cNvPr id="91" name="Oval 25">
                <a:extLst>
                  <a:ext uri="{FF2B5EF4-FFF2-40B4-BE49-F238E27FC236}">
                    <a16:creationId xmlns:a16="http://schemas.microsoft.com/office/drawing/2014/main" id="{60C7367A-CABF-DCAE-F8C9-A2BE9474E746}"/>
                  </a:ext>
                </a:extLst>
              </p:cNvPr>
              <p:cNvSpPr>
                <a:spLocks noChangeArrowheads="1"/>
              </p:cNvSpPr>
              <p:nvPr/>
            </p:nvSpPr>
            <p:spPr bwMode="auto">
              <a:xfrm>
                <a:off x="17374900" y="7406119"/>
                <a:ext cx="116081" cy="96242"/>
              </a:xfrm>
              <a:prstGeom prst="ellipse">
                <a:avLst/>
              </a:prstGeom>
              <a:gradFill rotWithShape="0">
                <a:gsLst>
                  <a:gs pos="0">
                    <a:srgbClr val="FFFF66"/>
                  </a:gs>
                  <a:gs pos="100000">
                    <a:srgbClr val="76762F"/>
                  </a:gs>
                </a:gsLst>
                <a:lin ang="5400000" scaled="1"/>
              </a:gradFill>
              <a:ln w="9525">
                <a:solidFill>
                  <a:schemeClr val="tx1"/>
                </a:solidFill>
                <a:round/>
                <a:headEnd/>
                <a:tailEnd/>
              </a:ln>
            </p:spPr>
            <p:txBody>
              <a:bodyPr wrap="none" anchor="ctr"/>
              <a:lstStyle/>
              <a:p>
                <a:endParaRPr lang="en-US"/>
              </a:p>
            </p:txBody>
          </p:sp>
          <p:sp>
            <p:nvSpPr>
              <p:cNvPr id="92" name="Oval 26">
                <a:extLst>
                  <a:ext uri="{FF2B5EF4-FFF2-40B4-BE49-F238E27FC236}">
                    <a16:creationId xmlns:a16="http://schemas.microsoft.com/office/drawing/2014/main" id="{D781FB42-7EA9-2118-41F0-787D6C02ED25}"/>
                  </a:ext>
                </a:extLst>
              </p:cNvPr>
              <p:cNvSpPr>
                <a:spLocks noChangeArrowheads="1"/>
              </p:cNvSpPr>
              <p:nvPr/>
            </p:nvSpPr>
            <p:spPr bwMode="auto">
              <a:xfrm>
                <a:off x="17490980" y="7406119"/>
                <a:ext cx="116081" cy="96242"/>
              </a:xfrm>
              <a:prstGeom prst="ellipse">
                <a:avLst/>
              </a:prstGeom>
              <a:gradFill rotWithShape="0">
                <a:gsLst>
                  <a:gs pos="0">
                    <a:srgbClr val="FFFF66"/>
                  </a:gs>
                  <a:gs pos="100000">
                    <a:srgbClr val="76762F"/>
                  </a:gs>
                </a:gsLst>
                <a:lin ang="5400000" scaled="1"/>
              </a:gradFill>
              <a:ln w="9525">
                <a:solidFill>
                  <a:schemeClr val="tx1"/>
                </a:solidFill>
                <a:round/>
                <a:headEnd/>
                <a:tailEnd/>
              </a:ln>
            </p:spPr>
            <p:txBody>
              <a:bodyPr wrap="none" anchor="ctr"/>
              <a:lstStyle/>
              <a:p>
                <a:endParaRPr lang="en-US"/>
              </a:p>
            </p:txBody>
          </p:sp>
          <p:sp>
            <p:nvSpPr>
              <p:cNvPr id="93" name="Oval 28">
                <a:extLst>
                  <a:ext uri="{FF2B5EF4-FFF2-40B4-BE49-F238E27FC236}">
                    <a16:creationId xmlns:a16="http://schemas.microsoft.com/office/drawing/2014/main" id="{AB448599-51AF-AD3F-01FD-F8FD8CB7C94D}"/>
                  </a:ext>
                </a:extLst>
              </p:cNvPr>
              <p:cNvSpPr>
                <a:spLocks noChangeArrowheads="1"/>
              </p:cNvSpPr>
              <p:nvPr/>
            </p:nvSpPr>
            <p:spPr bwMode="auto">
              <a:xfrm>
                <a:off x="17607061" y="7406119"/>
                <a:ext cx="116081" cy="96242"/>
              </a:xfrm>
              <a:prstGeom prst="ellipse">
                <a:avLst/>
              </a:prstGeom>
              <a:gradFill rotWithShape="0">
                <a:gsLst>
                  <a:gs pos="0">
                    <a:srgbClr val="FFFF66"/>
                  </a:gs>
                  <a:gs pos="100000">
                    <a:srgbClr val="76762F"/>
                  </a:gs>
                </a:gsLst>
                <a:lin ang="5400000" scaled="1"/>
              </a:gradFill>
              <a:ln w="9525">
                <a:solidFill>
                  <a:schemeClr val="tx1"/>
                </a:solidFill>
                <a:round/>
                <a:headEnd/>
                <a:tailEnd/>
              </a:ln>
            </p:spPr>
            <p:txBody>
              <a:bodyPr wrap="none" anchor="ctr"/>
              <a:lstStyle/>
              <a:p>
                <a:endParaRPr lang="en-US"/>
              </a:p>
            </p:txBody>
          </p:sp>
          <p:sp>
            <p:nvSpPr>
              <p:cNvPr id="94" name="Oval 29">
                <a:extLst>
                  <a:ext uri="{FF2B5EF4-FFF2-40B4-BE49-F238E27FC236}">
                    <a16:creationId xmlns:a16="http://schemas.microsoft.com/office/drawing/2014/main" id="{87733526-6A6E-2F0B-A1C9-34D1D6FC3823}"/>
                  </a:ext>
                </a:extLst>
              </p:cNvPr>
              <p:cNvSpPr>
                <a:spLocks noChangeArrowheads="1"/>
              </p:cNvSpPr>
              <p:nvPr/>
            </p:nvSpPr>
            <p:spPr bwMode="auto">
              <a:xfrm>
                <a:off x="17723142" y="7406119"/>
                <a:ext cx="116081" cy="96242"/>
              </a:xfrm>
              <a:prstGeom prst="ellipse">
                <a:avLst/>
              </a:prstGeom>
              <a:gradFill rotWithShape="0">
                <a:gsLst>
                  <a:gs pos="0">
                    <a:srgbClr val="FFFF66"/>
                  </a:gs>
                  <a:gs pos="100000">
                    <a:srgbClr val="76762F"/>
                  </a:gs>
                </a:gsLst>
                <a:lin ang="5400000" scaled="1"/>
              </a:gradFill>
              <a:ln w="9525">
                <a:solidFill>
                  <a:schemeClr val="tx1"/>
                </a:solidFill>
                <a:round/>
                <a:headEnd/>
                <a:tailEnd/>
              </a:ln>
            </p:spPr>
            <p:txBody>
              <a:bodyPr wrap="none" anchor="ctr"/>
              <a:lstStyle/>
              <a:p>
                <a:endParaRPr lang="en-US"/>
              </a:p>
            </p:txBody>
          </p:sp>
          <p:sp>
            <p:nvSpPr>
              <p:cNvPr id="95" name="Oval 30">
                <a:extLst>
                  <a:ext uri="{FF2B5EF4-FFF2-40B4-BE49-F238E27FC236}">
                    <a16:creationId xmlns:a16="http://schemas.microsoft.com/office/drawing/2014/main" id="{BE69B55F-ED06-DB67-FBDF-CF8D6A8429E6}"/>
                  </a:ext>
                </a:extLst>
              </p:cNvPr>
              <p:cNvSpPr>
                <a:spLocks noChangeArrowheads="1"/>
              </p:cNvSpPr>
              <p:nvPr/>
            </p:nvSpPr>
            <p:spPr bwMode="auto">
              <a:xfrm>
                <a:off x="17839222" y="7406119"/>
                <a:ext cx="116081" cy="96242"/>
              </a:xfrm>
              <a:prstGeom prst="ellipse">
                <a:avLst/>
              </a:prstGeom>
              <a:gradFill rotWithShape="0">
                <a:gsLst>
                  <a:gs pos="0">
                    <a:srgbClr val="FFFF66"/>
                  </a:gs>
                  <a:gs pos="100000">
                    <a:srgbClr val="76762F"/>
                  </a:gs>
                </a:gsLst>
                <a:lin ang="5400000" scaled="1"/>
              </a:gradFill>
              <a:ln w="9525">
                <a:solidFill>
                  <a:schemeClr val="tx1"/>
                </a:solidFill>
                <a:round/>
                <a:headEnd/>
                <a:tailEnd/>
              </a:ln>
            </p:spPr>
            <p:txBody>
              <a:bodyPr wrap="none" anchor="ctr"/>
              <a:lstStyle/>
              <a:p>
                <a:endParaRPr lang="en-US"/>
              </a:p>
            </p:txBody>
          </p:sp>
          <p:sp>
            <p:nvSpPr>
              <p:cNvPr id="96" name="Oval 32">
                <a:extLst>
                  <a:ext uri="{FF2B5EF4-FFF2-40B4-BE49-F238E27FC236}">
                    <a16:creationId xmlns:a16="http://schemas.microsoft.com/office/drawing/2014/main" id="{8525EAD7-8686-0D24-F54D-AC3CEA469441}"/>
                  </a:ext>
                </a:extLst>
              </p:cNvPr>
              <p:cNvSpPr>
                <a:spLocks noChangeArrowheads="1"/>
              </p:cNvSpPr>
              <p:nvPr/>
            </p:nvSpPr>
            <p:spPr bwMode="auto">
              <a:xfrm>
                <a:off x="17955304" y="7406119"/>
                <a:ext cx="116081" cy="96242"/>
              </a:xfrm>
              <a:prstGeom prst="ellipse">
                <a:avLst/>
              </a:prstGeom>
              <a:gradFill rotWithShape="0">
                <a:gsLst>
                  <a:gs pos="0">
                    <a:srgbClr val="FFFF66"/>
                  </a:gs>
                  <a:gs pos="100000">
                    <a:srgbClr val="76762F"/>
                  </a:gs>
                </a:gsLst>
                <a:lin ang="5400000" scaled="1"/>
              </a:gradFill>
              <a:ln w="9525">
                <a:solidFill>
                  <a:schemeClr val="tx1"/>
                </a:solidFill>
                <a:round/>
                <a:headEnd/>
                <a:tailEnd/>
              </a:ln>
            </p:spPr>
            <p:txBody>
              <a:bodyPr wrap="none" anchor="ctr"/>
              <a:lstStyle/>
              <a:p>
                <a:endParaRPr lang="en-US"/>
              </a:p>
            </p:txBody>
          </p:sp>
          <p:sp>
            <p:nvSpPr>
              <p:cNvPr id="97" name="Oval 33">
                <a:extLst>
                  <a:ext uri="{FF2B5EF4-FFF2-40B4-BE49-F238E27FC236}">
                    <a16:creationId xmlns:a16="http://schemas.microsoft.com/office/drawing/2014/main" id="{FF2716AA-CF4E-64D9-8EA7-B603322AD0F6}"/>
                  </a:ext>
                </a:extLst>
              </p:cNvPr>
              <p:cNvSpPr>
                <a:spLocks noChangeArrowheads="1"/>
              </p:cNvSpPr>
              <p:nvPr/>
            </p:nvSpPr>
            <p:spPr bwMode="auto">
              <a:xfrm>
                <a:off x="18071385" y="7406119"/>
                <a:ext cx="116081" cy="96242"/>
              </a:xfrm>
              <a:prstGeom prst="ellipse">
                <a:avLst/>
              </a:prstGeom>
              <a:gradFill rotWithShape="0">
                <a:gsLst>
                  <a:gs pos="0">
                    <a:srgbClr val="FFFF66"/>
                  </a:gs>
                  <a:gs pos="100000">
                    <a:srgbClr val="76762F"/>
                  </a:gs>
                </a:gsLst>
                <a:lin ang="5400000" scaled="1"/>
              </a:gradFill>
              <a:ln w="9525">
                <a:solidFill>
                  <a:schemeClr val="tx1"/>
                </a:solidFill>
                <a:round/>
                <a:headEnd/>
                <a:tailEnd/>
              </a:ln>
            </p:spPr>
            <p:txBody>
              <a:bodyPr wrap="none" anchor="ctr"/>
              <a:lstStyle/>
              <a:p>
                <a:endParaRPr lang="en-US"/>
              </a:p>
            </p:txBody>
          </p:sp>
          <p:sp>
            <p:nvSpPr>
              <p:cNvPr id="98" name="Oval 34">
                <a:extLst>
                  <a:ext uri="{FF2B5EF4-FFF2-40B4-BE49-F238E27FC236}">
                    <a16:creationId xmlns:a16="http://schemas.microsoft.com/office/drawing/2014/main" id="{282F86BA-18CE-F003-81CF-0560832A2DD6}"/>
                  </a:ext>
                </a:extLst>
              </p:cNvPr>
              <p:cNvSpPr>
                <a:spLocks noChangeArrowheads="1"/>
              </p:cNvSpPr>
              <p:nvPr/>
            </p:nvSpPr>
            <p:spPr bwMode="auto">
              <a:xfrm>
                <a:off x="18187465" y="7406119"/>
                <a:ext cx="116081" cy="96242"/>
              </a:xfrm>
              <a:prstGeom prst="ellipse">
                <a:avLst/>
              </a:prstGeom>
              <a:gradFill rotWithShape="0">
                <a:gsLst>
                  <a:gs pos="0">
                    <a:srgbClr val="FFFF66"/>
                  </a:gs>
                  <a:gs pos="100000">
                    <a:srgbClr val="76762F"/>
                  </a:gs>
                </a:gsLst>
                <a:lin ang="5400000" scaled="1"/>
              </a:gradFill>
              <a:ln w="9525">
                <a:solidFill>
                  <a:schemeClr val="tx1"/>
                </a:solidFill>
                <a:round/>
                <a:headEnd/>
                <a:tailEnd/>
              </a:ln>
            </p:spPr>
            <p:txBody>
              <a:bodyPr wrap="none" anchor="ctr"/>
              <a:lstStyle/>
              <a:p>
                <a:endParaRPr lang="en-US"/>
              </a:p>
            </p:txBody>
          </p:sp>
        </p:grpSp>
        <p:sp>
          <p:nvSpPr>
            <p:cNvPr id="100" name="Line 36">
              <a:extLst>
                <a:ext uri="{FF2B5EF4-FFF2-40B4-BE49-F238E27FC236}">
                  <a16:creationId xmlns:a16="http://schemas.microsoft.com/office/drawing/2014/main" id="{4B406605-BE25-C900-2C8C-E34A45D2B196}"/>
                </a:ext>
              </a:extLst>
            </p:cNvPr>
            <p:cNvSpPr>
              <a:spLocks noChangeShapeType="1"/>
            </p:cNvSpPr>
            <p:nvPr/>
          </p:nvSpPr>
          <p:spPr bwMode="auto">
            <a:xfrm rot="10800000" flipV="1">
              <a:off x="18264002" y="7392302"/>
              <a:ext cx="894101" cy="844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grpSp>
      <p:pic>
        <p:nvPicPr>
          <p:cNvPr id="105" name="Picture 104" descr="Diagram of a diagram of lumen&#10;&#10;Description automatically generated">
            <a:extLst>
              <a:ext uri="{FF2B5EF4-FFF2-40B4-BE49-F238E27FC236}">
                <a16:creationId xmlns:a16="http://schemas.microsoft.com/office/drawing/2014/main" id="{0FF524BB-FE70-A573-BCBD-88DB985C8C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03604" y="5422940"/>
            <a:ext cx="4761759" cy="3248537"/>
          </a:xfrm>
          <a:prstGeom prst="rect">
            <a:avLst/>
          </a:prstGeom>
        </p:spPr>
      </p:pic>
      <p:graphicFrame>
        <p:nvGraphicFramePr>
          <p:cNvPr id="106" name="Object 105">
            <a:extLst>
              <a:ext uri="{FF2B5EF4-FFF2-40B4-BE49-F238E27FC236}">
                <a16:creationId xmlns:a16="http://schemas.microsoft.com/office/drawing/2014/main" id="{877CA8A6-3F2B-1AA3-5B0A-2CF0EE95B7E5}"/>
              </a:ext>
            </a:extLst>
          </p:cNvPr>
          <p:cNvGraphicFramePr>
            <a:graphicFrameLocks noChangeAspect="1"/>
          </p:cNvGraphicFramePr>
          <p:nvPr>
            <p:extLst>
              <p:ext uri="{D42A27DB-BD31-4B8C-83A1-F6EECF244321}">
                <p14:modId xmlns:p14="http://schemas.microsoft.com/office/powerpoint/2010/main" val="819387464"/>
              </p:ext>
            </p:extLst>
          </p:nvPr>
        </p:nvGraphicFramePr>
        <p:xfrm>
          <a:off x="5120405" y="21126405"/>
          <a:ext cx="3738174" cy="4324924"/>
        </p:xfrm>
        <a:graphic>
          <a:graphicData uri="http://schemas.openxmlformats.org/presentationml/2006/ole">
            <mc:AlternateContent xmlns:mc="http://schemas.openxmlformats.org/markup-compatibility/2006">
              <mc:Choice xmlns:v="urn:schemas-microsoft-com:vml" Requires="v">
                <p:oleObj name="Prism 6" r:id="rId9" imgW="3691031" imgH="3244628" progId="Prism6.Document">
                  <p:embed/>
                </p:oleObj>
              </mc:Choice>
              <mc:Fallback>
                <p:oleObj name="Prism 6" r:id="rId9" imgW="3691031" imgH="3244628" progId="Prism6.Document">
                  <p:embed/>
                  <p:pic>
                    <p:nvPicPr>
                      <p:cNvPr id="106" name="Object 105">
                        <a:extLst>
                          <a:ext uri="{FF2B5EF4-FFF2-40B4-BE49-F238E27FC236}">
                            <a16:creationId xmlns:a16="http://schemas.microsoft.com/office/drawing/2014/main" id="{877CA8A6-3F2B-1AA3-5B0A-2CF0EE95B7E5}"/>
                          </a:ext>
                        </a:extLst>
                      </p:cNvPr>
                      <p:cNvPicPr/>
                      <p:nvPr/>
                    </p:nvPicPr>
                    <p:blipFill>
                      <a:blip r:embed="rId10"/>
                      <a:stretch>
                        <a:fillRect/>
                      </a:stretch>
                    </p:blipFill>
                    <p:spPr>
                      <a:xfrm>
                        <a:off x="5120405" y="21126405"/>
                        <a:ext cx="3738174" cy="4324924"/>
                      </a:xfrm>
                      <a:prstGeom prst="rect">
                        <a:avLst/>
                      </a:prstGeom>
                    </p:spPr>
                  </p:pic>
                </p:oleObj>
              </mc:Fallback>
            </mc:AlternateContent>
          </a:graphicData>
        </a:graphic>
      </p:graphicFrame>
      <p:graphicFrame>
        <p:nvGraphicFramePr>
          <p:cNvPr id="107" name="Object 106">
            <a:extLst>
              <a:ext uri="{FF2B5EF4-FFF2-40B4-BE49-F238E27FC236}">
                <a16:creationId xmlns:a16="http://schemas.microsoft.com/office/drawing/2014/main" id="{C5F58831-FC0C-93F1-B190-4DD725B59E2D}"/>
              </a:ext>
            </a:extLst>
          </p:cNvPr>
          <p:cNvGraphicFramePr>
            <a:graphicFrameLocks noChangeAspect="1"/>
          </p:cNvGraphicFramePr>
          <p:nvPr>
            <p:extLst>
              <p:ext uri="{D42A27DB-BD31-4B8C-83A1-F6EECF244321}">
                <p14:modId xmlns:p14="http://schemas.microsoft.com/office/powerpoint/2010/main" val="1087784258"/>
              </p:ext>
            </p:extLst>
          </p:nvPr>
        </p:nvGraphicFramePr>
        <p:xfrm>
          <a:off x="830846" y="21072908"/>
          <a:ext cx="3688362" cy="4322064"/>
        </p:xfrm>
        <a:graphic>
          <a:graphicData uri="http://schemas.openxmlformats.org/presentationml/2006/ole">
            <mc:AlternateContent xmlns:mc="http://schemas.openxmlformats.org/markup-compatibility/2006">
              <mc:Choice xmlns:v="urn:schemas-microsoft-com:vml" Requires="v">
                <p:oleObj name="Prism 6" r:id="rId11" imgW="3691031" imgH="3244628" progId="Prism6.Document">
                  <p:embed/>
                </p:oleObj>
              </mc:Choice>
              <mc:Fallback>
                <p:oleObj name="Prism 6" r:id="rId11" imgW="3691031" imgH="3244628" progId="Prism6.Document">
                  <p:embed/>
                  <p:pic>
                    <p:nvPicPr>
                      <p:cNvPr id="107" name="Object 106">
                        <a:extLst>
                          <a:ext uri="{FF2B5EF4-FFF2-40B4-BE49-F238E27FC236}">
                            <a16:creationId xmlns:a16="http://schemas.microsoft.com/office/drawing/2014/main" id="{C5F58831-FC0C-93F1-B190-4DD725B59E2D}"/>
                          </a:ext>
                        </a:extLst>
                      </p:cNvPr>
                      <p:cNvPicPr/>
                      <p:nvPr/>
                    </p:nvPicPr>
                    <p:blipFill>
                      <a:blip r:embed="rId12"/>
                      <a:stretch>
                        <a:fillRect/>
                      </a:stretch>
                    </p:blipFill>
                    <p:spPr>
                      <a:xfrm>
                        <a:off x="830846" y="21072908"/>
                        <a:ext cx="3688362" cy="4322064"/>
                      </a:xfrm>
                      <a:prstGeom prst="rect">
                        <a:avLst/>
                      </a:prstGeom>
                    </p:spPr>
                  </p:pic>
                </p:oleObj>
              </mc:Fallback>
            </mc:AlternateContent>
          </a:graphicData>
        </a:graphic>
      </p:graphicFrame>
      <p:sp>
        <p:nvSpPr>
          <p:cNvPr id="108" name="TextBox 107">
            <a:extLst>
              <a:ext uri="{FF2B5EF4-FFF2-40B4-BE49-F238E27FC236}">
                <a16:creationId xmlns:a16="http://schemas.microsoft.com/office/drawing/2014/main" id="{42C513E8-C350-E0C0-9CDC-4D59465DC9BB}"/>
              </a:ext>
            </a:extLst>
          </p:cNvPr>
          <p:cNvSpPr txBox="1"/>
          <p:nvPr/>
        </p:nvSpPr>
        <p:spPr>
          <a:xfrm>
            <a:off x="1327696" y="25560669"/>
            <a:ext cx="6790436" cy="3477875"/>
          </a:xfrm>
          <a:prstGeom prst="rect">
            <a:avLst/>
          </a:prstGeom>
          <a:noFill/>
        </p:spPr>
        <p:txBody>
          <a:bodyPr wrap="square" rtlCol="0">
            <a:spAutoFit/>
          </a:bodyPr>
          <a:lstStyle/>
          <a:p>
            <a:r>
              <a:rPr lang="en-GB" sz="2800" b="1" dirty="0">
                <a:latin typeface="Nunito SemiBold" panose="00000700000000000000" pitchFamily="2" charset="0"/>
              </a:rPr>
              <a:t>Cells were  challenged with either gentamicin (200</a:t>
            </a:r>
            <a:r>
              <a:rPr lang="az-Cyrl-AZ" sz="2800" b="1" dirty="0"/>
              <a:t>ц</a:t>
            </a:r>
            <a:r>
              <a:rPr lang="en-GB" sz="2800" b="1" dirty="0">
                <a:latin typeface="Nunito SemiBold" panose="00000700000000000000" pitchFamily="2" charset="0"/>
              </a:rPr>
              <a:t>g/ml) or cisplatin (10</a:t>
            </a:r>
            <a:r>
              <a:rPr lang="az-Cyrl-AZ" sz="2800" b="1" dirty="0"/>
              <a:t>ц</a:t>
            </a:r>
            <a:r>
              <a:rPr lang="en-GB" sz="2800" b="1" dirty="0">
                <a:latin typeface="Nunito SemiBold" panose="00000700000000000000" pitchFamily="2" charset="0"/>
              </a:rPr>
              <a:t>M) for 72 hours. </a:t>
            </a:r>
          </a:p>
          <a:p>
            <a:r>
              <a:rPr lang="en-GB" sz="2800" b="1" dirty="0">
                <a:latin typeface="Nunito SemiBold" panose="00000700000000000000" pitchFamily="2" charset="0"/>
              </a:rPr>
              <a:t>Biomarkers are  were found only in the apical media. </a:t>
            </a:r>
          </a:p>
          <a:p>
            <a:r>
              <a:rPr lang="en-GB" sz="2800" b="1" dirty="0">
                <a:latin typeface="Nunito SemiBold" panose="00000700000000000000" pitchFamily="2" charset="0"/>
              </a:rPr>
              <a:t>This corresponds to the in vivo release of biomarkers into the urine</a:t>
            </a:r>
          </a:p>
          <a:p>
            <a:endParaRPr lang="en-GB" sz="2400" b="1" dirty="0"/>
          </a:p>
        </p:txBody>
      </p:sp>
      <p:sp>
        <p:nvSpPr>
          <p:cNvPr id="110" name="TextBox 109">
            <a:extLst>
              <a:ext uri="{FF2B5EF4-FFF2-40B4-BE49-F238E27FC236}">
                <a16:creationId xmlns:a16="http://schemas.microsoft.com/office/drawing/2014/main" id="{F15F5E03-D042-88E5-25BC-68C4DFEE5993}"/>
              </a:ext>
            </a:extLst>
          </p:cNvPr>
          <p:cNvSpPr txBox="1"/>
          <p:nvPr/>
        </p:nvSpPr>
        <p:spPr>
          <a:xfrm>
            <a:off x="9838523" y="9989378"/>
            <a:ext cx="4815985" cy="584775"/>
          </a:xfrm>
          <a:prstGeom prst="rect">
            <a:avLst/>
          </a:prstGeom>
          <a:solidFill>
            <a:schemeClr val="bg1"/>
          </a:solidFill>
        </p:spPr>
        <p:txBody>
          <a:bodyPr wrap="square" rtlCol="0">
            <a:spAutoFit/>
          </a:bodyPr>
          <a:lstStyle/>
          <a:p>
            <a:r>
              <a:rPr lang="en-GB" sz="1600" dirty="0">
                <a:solidFill>
                  <a:schemeClr val="tx2">
                    <a:lumMod val="50000"/>
                  </a:schemeClr>
                </a:solidFill>
              </a:rPr>
              <a:t>Renal Biomarkers Response</a:t>
            </a:r>
            <a:r>
              <a:rPr lang="en-GB" altLang="en-US" sz="1600" dirty="0">
                <a:solidFill>
                  <a:schemeClr val="tx2">
                    <a:lumMod val="50000"/>
                  </a:schemeClr>
                </a:solidFill>
                <a:cs typeface="Arial" pitchFamily="34" charset="0"/>
              </a:rPr>
              <a:t> in aProximate™ PTC cells</a:t>
            </a:r>
            <a:r>
              <a:rPr lang="en-GB" sz="1600" dirty="0">
                <a:solidFill>
                  <a:schemeClr val="tx2">
                    <a:lumMod val="50000"/>
                  </a:schemeClr>
                </a:solidFill>
              </a:rPr>
              <a:t>  is Polarised and Correlates with Exposure to Nephrotoxin  </a:t>
            </a:r>
          </a:p>
        </p:txBody>
      </p:sp>
      <p:sp>
        <p:nvSpPr>
          <p:cNvPr id="111" name="TextBox 110">
            <a:extLst>
              <a:ext uri="{FF2B5EF4-FFF2-40B4-BE49-F238E27FC236}">
                <a16:creationId xmlns:a16="http://schemas.microsoft.com/office/drawing/2014/main" id="{CA0172B7-CF03-298D-FBBC-25438754B358}"/>
              </a:ext>
            </a:extLst>
          </p:cNvPr>
          <p:cNvSpPr txBox="1"/>
          <p:nvPr/>
        </p:nvSpPr>
        <p:spPr>
          <a:xfrm>
            <a:off x="10457917" y="10745613"/>
            <a:ext cx="4302781" cy="276999"/>
          </a:xfrm>
          <a:prstGeom prst="rect">
            <a:avLst/>
          </a:prstGeom>
          <a:solidFill>
            <a:schemeClr val="bg1"/>
          </a:solidFill>
        </p:spPr>
        <p:txBody>
          <a:bodyPr wrap="none" rtlCol="0">
            <a:spAutoFit/>
          </a:bodyPr>
          <a:lstStyle/>
          <a:p>
            <a:r>
              <a:rPr lang="en-GB" sz="1200" b="1" dirty="0">
                <a:latin typeface="Nunito SemiBold" panose="00000700000000000000" pitchFamily="2" charset="0"/>
              </a:rPr>
              <a:t>Gentamicin  Uptake                                        Cisplatin Uptake</a:t>
            </a:r>
          </a:p>
        </p:txBody>
      </p:sp>
      <p:graphicFrame>
        <p:nvGraphicFramePr>
          <p:cNvPr id="112" name="Object 111">
            <a:extLst>
              <a:ext uri="{FF2B5EF4-FFF2-40B4-BE49-F238E27FC236}">
                <a16:creationId xmlns:a16="http://schemas.microsoft.com/office/drawing/2014/main" id="{7160C07C-9610-FB15-A9E7-EAAF4D5F1074}"/>
              </a:ext>
            </a:extLst>
          </p:cNvPr>
          <p:cNvGraphicFramePr>
            <a:graphicFrameLocks noChangeAspect="1"/>
          </p:cNvGraphicFramePr>
          <p:nvPr>
            <p:extLst>
              <p:ext uri="{D42A27DB-BD31-4B8C-83A1-F6EECF244321}">
                <p14:modId xmlns:p14="http://schemas.microsoft.com/office/powerpoint/2010/main" val="2794624467"/>
              </p:ext>
            </p:extLst>
          </p:nvPr>
        </p:nvGraphicFramePr>
        <p:xfrm>
          <a:off x="9575480" y="10849318"/>
          <a:ext cx="2512751" cy="2036514"/>
        </p:xfrm>
        <a:graphic>
          <a:graphicData uri="http://schemas.openxmlformats.org/presentationml/2006/ole">
            <mc:AlternateContent xmlns:mc="http://schemas.openxmlformats.org/markup-compatibility/2006">
              <mc:Choice xmlns:v="urn:schemas-microsoft-com:vml" Requires="v">
                <p:oleObj name="Prism 6" r:id="rId13" imgW="3666542" imgH="3293249" progId="Prism6.Document">
                  <p:embed/>
                </p:oleObj>
              </mc:Choice>
              <mc:Fallback>
                <p:oleObj name="Prism 6" r:id="rId13" imgW="3666542" imgH="3293249" progId="Prism6.Document">
                  <p:embed/>
                  <p:pic>
                    <p:nvPicPr>
                      <p:cNvPr id="112" name="Object 111">
                        <a:extLst>
                          <a:ext uri="{FF2B5EF4-FFF2-40B4-BE49-F238E27FC236}">
                            <a16:creationId xmlns:a16="http://schemas.microsoft.com/office/drawing/2014/main" id="{7160C07C-9610-FB15-A9E7-EAAF4D5F1074}"/>
                          </a:ext>
                        </a:extLst>
                      </p:cNvPr>
                      <p:cNvPicPr/>
                      <p:nvPr/>
                    </p:nvPicPr>
                    <p:blipFill>
                      <a:blip r:embed="rId14"/>
                      <a:stretch>
                        <a:fillRect/>
                      </a:stretch>
                    </p:blipFill>
                    <p:spPr>
                      <a:xfrm>
                        <a:off x="9575480" y="10849318"/>
                        <a:ext cx="2512751" cy="2036514"/>
                      </a:xfrm>
                      <a:prstGeom prst="rect">
                        <a:avLst/>
                      </a:prstGeom>
                    </p:spPr>
                  </p:pic>
                </p:oleObj>
              </mc:Fallback>
            </mc:AlternateContent>
          </a:graphicData>
        </a:graphic>
      </p:graphicFrame>
      <p:graphicFrame>
        <p:nvGraphicFramePr>
          <p:cNvPr id="113" name="Object 112">
            <a:extLst>
              <a:ext uri="{FF2B5EF4-FFF2-40B4-BE49-F238E27FC236}">
                <a16:creationId xmlns:a16="http://schemas.microsoft.com/office/drawing/2014/main" id="{7440C0F4-C5C3-2B6A-FE86-BF73D5A12478}"/>
              </a:ext>
            </a:extLst>
          </p:cNvPr>
          <p:cNvGraphicFramePr>
            <a:graphicFrameLocks noChangeAspect="1"/>
          </p:cNvGraphicFramePr>
          <p:nvPr>
            <p:extLst>
              <p:ext uri="{D42A27DB-BD31-4B8C-83A1-F6EECF244321}">
                <p14:modId xmlns:p14="http://schemas.microsoft.com/office/powerpoint/2010/main" val="2117435070"/>
              </p:ext>
            </p:extLst>
          </p:nvPr>
        </p:nvGraphicFramePr>
        <p:xfrm>
          <a:off x="12388154" y="10823700"/>
          <a:ext cx="2634878" cy="2192494"/>
        </p:xfrm>
        <a:graphic>
          <a:graphicData uri="http://schemas.openxmlformats.org/presentationml/2006/ole">
            <mc:AlternateContent xmlns:mc="http://schemas.openxmlformats.org/markup-compatibility/2006">
              <mc:Choice xmlns:v="urn:schemas-microsoft-com:vml" Requires="v">
                <p:oleObj name="Prism 6" r:id="rId15" imgW="3549137" imgH="3293249" progId="Prism6.Document">
                  <p:embed/>
                </p:oleObj>
              </mc:Choice>
              <mc:Fallback>
                <p:oleObj name="Prism 6" r:id="rId15" imgW="3549137" imgH="3293249" progId="Prism6.Document">
                  <p:embed/>
                  <p:pic>
                    <p:nvPicPr>
                      <p:cNvPr id="113" name="Object 112">
                        <a:extLst>
                          <a:ext uri="{FF2B5EF4-FFF2-40B4-BE49-F238E27FC236}">
                            <a16:creationId xmlns:a16="http://schemas.microsoft.com/office/drawing/2014/main" id="{7440C0F4-C5C3-2B6A-FE86-BF73D5A12478}"/>
                          </a:ext>
                        </a:extLst>
                      </p:cNvPr>
                      <p:cNvPicPr/>
                      <p:nvPr/>
                    </p:nvPicPr>
                    <p:blipFill>
                      <a:blip r:embed="rId16"/>
                      <a:stretch>
                        <a:fillRect/>
                      </a:stretch>
                    </p:blipFill>
                    <p:spPr>
                      <a:xfrm>
                        <a:off x="12388154" y="10823700"/>
                        <a:ext cx="2634878" cy="2192494"/>
                      </a:xfrm>
                      <a:prstGeom prst="rect">
                        <a:avLst/>
                      </a:prstGeom>
                    </p:spPr>
                  </p:pic>
                </p:oleObj>
              </mc:Fallback>
            </mc:AlternateContent>
          </a:graphicData>
        </a:graphic>
      </p:graphicFrame>
      <p:sp>
        <p:nvSpPr>
          <p:cNvPr id="114" name="TextBox 113">
            <a:extLst>
              <a:ext uri="{FF2B5EF4-FFF2-40B4-BE49-F238E27FC236}">
                <a16:creationId xmlns:a16="http://schemas.microsoft.com/office/drawing/2014/main" id="{E9EA62F5-3812-77CE-38FD-3F1CBC1FC74B}"/>
              </a:ext>
            </a:extLst>
          </p:cNvPr>
          <p:cNvSpPr txBox="1"/>
          <p:nvPr/>
        </p:nvSpPr>
        <p:spPr>
          <a:xfrm>
            <a:off x="9668834" y="13098638"/>
            <a:ext cx="5639685" cy="276999"/>
          </a:xfrm>
          <a:prstGeom prst="rect">
            <a:avLst/>
          </a:prstGeom>
          <a:solidFill>
            <a:schemeClr val="bg1"/>
          </a:solidFill>
        </p:spPr>
        <p:txBody>
          <a:bodyPr wrap="none" rtlCol="0">
            <a:spAutoFit/>
          </a:bodyPr>
          <a:lstStyle/>
          <a:p>
            <a:r>
              <a:rPr lang="en-GB" sz="1200" b="1" dirty="0">
                <a:latin typeface="Nunito SemiBold" panose="00000700000000000000" pitchFamily="2" charset="0"/>
              </a:rPr>
              <a:t>    Gentamicin Biomarker release                              Cisplatin Biomarker release </a:t>
            </a:r>
          </a:p>
        </p:txBody>
      </p:sp>
      <p:graphicFrame>
        <p:nvGraphicFramePr>
          <p:cNvPr id="115" name="Object 114">
            <a:extLst>
              <a:ext uri="{FF2B5EF4-FFF2-40B4-BE49-F238E27FC236}">
                <a16:creationId xmlns:a16="http://schemas.microsoft.com/office/drawing/2014/main" id="{51B63540-4AF0-DB46-ABC0-8E96863E0497}"/>
              </a:ext>
            </a:extLst>
          </p:cNvPr>
          <p:cNvGraphicFramePr>
            <a:graphicFrameLocks noChangeAspect="1"/>
          </p:cNvGraphicFramePr>
          <p:nvPr>
            <p:extLst>
              <p:ext uri="{D42A27DB-BD31-4B8C-83A1-F6EECF244321}">
                <p14:modId xmlns:p14="http://schemas.microsoft.com/office/powerpoint/2010/main" val="234023852"/>
              </p:ext>
            </p:extLst>
          </p:nvPr>
        </p:nvGraphicFramePr>
        <p:xfrm>
          <a:off x="9471996" y="13296499"/>
          <a:ext cx="2774019" cy="2228750"/>
        </p:xfrm>
        <a:graphic>
          <a:graphicData uri="http://schemas.openxmlformats.org/presentationml/2006/ole">
            <mc:AlternateContent xmlns:mc="http://schemas.openxmlformats.org/markup-compatibility/2006">
              <mc:Choice xmlns:v="urn:schemas-microsoft-com:vml" Requires="v">
                <p:oleObj name="Prism 6" r:id="rId17" imgW="3691031" imgH="3413540" progId="Prism6.Document">
                  <p:embed/>
                </p:oleObj>
              </mc:Choice>
              <mc:Fallback>
                <p:oleObj name="Prism 6" r:id="rId17" imgW="3691031" imgH="3413540" progId="Prism6.Document">
                  <p:embed/>
                  <p:pic>
                    <p:nvPicPr>
                      <p:cNvPr id="115" name="Object 114">
                        <a:extLst>
                          <a:ext uri="{FF2B5EF4-FFF2-40B4-BE49-F238E27FC236}">
                            <a16:creationId xmlns:a16="http://schemas.microsoft.com/office/drawing/2014/main" id="{51B63540-4AF0-DB46-ABC0-8E96863E0497}"/>
                          </a:ext>
                        </a:extLst>
                      </p:cNvPr>
                      <p:cNvPicPr/>
                      <p:nvPr/>
                    </p:nvPicPr>
                    <p:blipFill>
                      <a:blip r:embed="rId18"/>
                      <a:stretch>
                        <a:fillRect/>
                      </a:stretch>
                    </p:blipFill>
                    <p:spPr>
                      <a:xfrm>
                        <a:off x="9471996" y="13296499"/>
                        <a:ext cx="2774019" cy="2228750"/>
                      </a:xfrm>
                      <a:prstGeom prst="rect">
                        <a:avLst/>
                      </a:prstGeom>
                    </p:spPr>
                  </p:pic>
                </p:oleObj>
              </mc:Fallback>
            </mc:AlternateContent>
          </a:graphicData>
        </a:graphic>
      </p:graphicFrame>
      <p:graphicFrame>
        <p:nvGraphicFramePr>
          <p:cNvPr id="116" name="Object 115">
            <a:extLst>
              <a:ext uri="{FF2B5EF4-FFF2-40B4-BE49-F238E27FC236}">
                <a16:creationId xmlns:a16="http://schemas.microsoft.com/office/drawing/2014/main" id="{A2981D37-795A-C94E-991E-AFCBEE15FFC9}"/>
              </a:ext>
            </a:extLst>
          </p:cNvPr>
          <p:cNvGraphicFramePr>
            <a:graphicFrameLocks noChangeAspect="1"/>
          </p:cNvGraphicFramePr>
          <p:nvPr>
            <p:extLst>
              <p:ext uri="{D42A27DB-BD31-4B8C-83A1-F6EECF244321}">
                <p14:modId xmlns:p14="http://schemas.microsoft.com/office/powerpoint/2010/main" val="3742285106"/>
              </p:ext>
            </p:extLst>
          </p:nvPr>
        </p:nvGraphicFramePr>
        <p:xfrm>
          <a:off x="12400851" y="13301488"/>
          <a:ext cx="2643008" cy="2169076"/>
        </p:xfrm>
        <a:graphic>
          <a:graphicData uri="http://schemas.openxmlformats.org/presentationml/2006/ole">
            <mc:AlternateContent xmlns:mc="http://schemas.openxmlformats.org/markup-compatibility/2006">
              <mc:Choice xmlns:v="urn:schemas-microsoft-com:vml" Requires="v">
                <p:oleObj name="Prism 6" r:id="rId19" imgW="3691031" imgH="3413540" progId="Prism6.Document">
                  <p:embed/>
                </p:oleObj>
              </mc:Choice>
              <mc:Fallback>
                <p:oleObj name="Prism 6" r:id="rId19" imgW="3691031" imgH="3413540" progId="Prism6.Document">
                  <p:embed/>
                  <p:pic>
                    <p:nvPicPr>
                      <p:cNvPr id="116" name="Object 115">
                        <a:extLst>
                          <a:ext uri="{FF2B5EF4-FFF2-40B4-BE49-F238E27FC236}">
                            <a16:creationId xmlns:a16="http://schemas.microsoft.com/office/drawing/2014/main" id="{A2981D37-795A-C94E-991E-AFCBEE15FFC9}"/>
                          </a:ext>
                        </a:extLst>
                      </p:cNvPr>
                      <p:cNvPicPr/>
                      <p:nvPr/>
                    </p:nvPicPr>
                    <p:blipFill>
                      <a:blip r:embed="rId20"/>
                      <a:stretch>
                        <a:fillRect/>
                      </a:stretch>
                    </p:blipFill>
                    <p:spPr>
                      <a:xfrm>
                        <a:off x="12400851" y="13301488"/>
                        <a:ext cx="2643008" cy="2169076"/>
                      </a:xfrm>
                      <a:prstGeom prst="rect">
                        <a:avLst/>
                      </a:prstGeom>
                    </p:spPr>
                  </p:pic>
                </p:oleObj>
              </mc:Fallback>
            </mc:AlternateContent>
          </a:graphicData>
        </a:graphic>
      </p:graphicFrame>
      <p:sp>
        <p:nvSpPr>
          <p:cNvPr id="118" name="TextBox 117">
            <a:extLst>
              <a:ext uri="{FF2B5EF4-FFF2-40B4-BE49-F238E27FC236}">
                <a16:creationId xmlns:a16="http://schemas.microsoft.com/office/drawing/2014/main" id="{DA9B2C1B-6175-7C17-EC6D-2C23816CCE9E}"/>
              </a:ext>
            </a:extLst>
          </p:cNvPr>
          <p:cNvSpPr txBox="1"/>
          <p:nvPr/>
        </p:nvSpPr>
        <p:spPr>
          <a:xfrm>
            <a:off x="9778730" y="15543826"/>
            <a:ext cx="5218848" cy="1015663"/>
          </a:xfrm>
          <a:prstGeom prst="rect">
            <a:avLst/>
          </a:prstGeom>
          <a:solidFill>
            <a:schemeClr val="bg1"/>
          </a:solidFill>
        </p:spPr>
        <p:txBody>
          <a:bodyPr wrap="square" rtlCol="0">
            <a:spAutoFit/>
          </a:bodyPr>
          <a:lstStyle/>
          <a:p>
            <a:r>
              <a:rPr lang="en-GB" sz="1200" b="1" dirty="0">
                <a:latin typeface="Nunito SemiBold" panose="00000700000000000000" pitchFamily="2" charset="0"/>
              </a:rPr>
              <a:t>Gentamicin is predominately taken up across apical membrane. Only apical exposure to gentamicin elicits release of biomarkers of damage. </a:t>
            </a:r>
          </a:p>
          <a:p>
            <a:r>
              <a:rPr lang="en-GB" sz="1200" b="1" dirty="0">
                <a:latin typeface="Nunito SemiBold" panose="00000700000000000000" pitchFamily="2" charset="0"/>
              </a:rPr>
              <a:t>Cisplatin  is predominately taken up across basolateral membrane. Only basolateral exposure to cisplatin elicits release of biomarkers of damage. </a:t>
            </a:r>
          </a:p>
          <a:p>
            <a:endParaRPr lang="en-GB" sz="1200" b="1" dirty="0">
              <a:latin typeface="Nunito SemiBold" panose="00000700000000000000" pitchFamily="2" charset="0"/>
            </a:endParaRPr>
          </a:p>
        </p:txBody>
      </p:sp>
      <p:sp>
        <p:nvSpPr>
          <p:cNvPr id="119" name="TextBox 118">
            <a:extLst>
              <a:ext uri="{FF2B5EF4-FFF2-40B4-BE49-F238E27FC236}">
                <a16:creationId xmlns:a16="http://schemas.microsoft.com/office/drawing/2014/main" id="{E6850C5F-2968-0406-FE47-17143AC1F4B6}"/>
              </a:ext>
            </a:extLst>
          </p:cNvPr>
          <p:cNvSpPr txBox="1"/>
          <p:nvPr/>
        </p:nvSpPr>
        <p:spPr>
          <a:xfrm>
            <a:off x="9491973" y="16614427"/>
            <a:ext cx="5268725" cy="584775"/>
          </a:xfrm>
          <a:prstGeom prst="rect">
            <a:avLst/>
          </a:prstGeom>
          <a:noFill/>
        </p:spPr>
        <p:txBody>
          <a:bodyPr wrap="square" rtlCol="0">
            <a:spAutoFit/>
          </a:bodyPr>
          <a:lstStyle/>
          <a:p>
            <a:pPr algn="ctr"/>
            <a:r>
              <a:rPr lang="en-GB" sz="1600" b="1" dirty="0">
                <a:solidFill>
                  <a:schemeClr val="accent1"/>
                </a:solidFill>
              </a:rPr>
              <a:t>Inhibition of Gentamicin Uptake  reduces Biomarker response to Gentamicin   </a:t>
            </a:r>
          </a:p>
        </p:txBody>
      </p:sp>
      <p:graphicFrame>
        <p:nvGraphicFramePr>
          <p:cNvPr id="120" name="Object 119">
            <a:extLst>
              <a:ext uri="{FF2B5EF4-FFF2-40B4-BE49-F238E27FC236}">
                <a16:creationId xmlns:a16="http://schemas.microsoft.com/office/drawing/2014/main" id="{B320C2AF-8F8B-D363-805B-C069B9FAE252}"/>
              </a:ext>
            </a:extLst>
          </p:cNvPr>
          <p:cNvGraphicFramePr>
            <a:graphicFrameLocks noChangeAspect="1"/>
          </p:cNvGraphicFramePr>
          <p:nvPr>
            <p:extLst>
              <p:ext uri="{D42A27DB-BD31-4B8C-83A1-F6EECF244321}">
                <p14:modId xmlns:p14="http://schemas.microsoft.com/office/powerpoint/2010/main" val="3508453484"/>
              </p:ext>
            </p:extLst>
          </p:nvPr>
        </p:nvGraphicFramePr>
        <p:xfrm>
          <a:off x="9600142" y="17267913"/>
          <a:ext cx="2327383" cy="2024155"/>
        </p:xfrm>
        <a:graphic>
          <a:graphicData uri="http://schemas.openxmlformats.org/presentationml/2006/ole">
            <mc:AlternateContent xmlns:mc="http://schemas.openxmlformats.org/markup-compatibility/2006">
              <mc:Choice xmlns:v="urn:schemas-microsoft-com:vml" Requires="v">
                <p:oleObj name="Prism 6" r:id="rId21" imgW="3658979" imgH="3304053" progId="Prism6.Document">
                  <p:embed/>
                </p:oleObj>
              </mc:Choice>
              <mc:Fallback>
                <p:oleObj name="Prism 6" r:id="rId21" imgW="3658979" imgH="3304053" progId="Prism6.Document">
                  <p:embed/>
                  <p:pic>
                    <p:nvPicPr>
                      <p:cNvPr id="120" name="Object 119">
                        <a:extLst>
                          <a:ext uri="{FF2B5EF4-FFF2-40B4-BE49-F238E27FC236}">
                            <a16:creationId xmlns:a16="http://schemas.microsoft.com/office/drawing/2014/main" id="{B320C2AF-8F8B-D363-805B-C069B9FAE252}"/>
                          </a:ext>
                        </a:extLst>
                      </p:cNvPr>
                      <p:cNvPicPr/>
                      <p:nvPr/>
                    </p:nvPicPr>
                    <p:blipFill>
                      <a:blip r:embed="rId22"/>
                      <a:stretch>
                        <a:fillRect/>
                      </a:stretch>
                    </p:blipFill>
                    <p:spPr>
                      <a:xfrm>
                        <a:off x="9600142" y="17267913"/>
                        <a:ext cx="2327383" cy="2024155"/>
                      </a:xfrm>
                      <a:prstGeom prst="rect">
                        <a:avLst/>
                      </a:prstGeom>
                      <a:noFill/>
                    </p:spPr>
                  </p:pic>
                </p:oleObj>
              </mc:Fallback>
            </mc:AlternateContent>
          </a:graphicData>
        </a:graphic>
      </p:graphicFrame>
      <p:graphicFrame>
        <p:nvGraphicFramePr>
          <p:cNvPr id="121" name="Object 120">
            <a:extLst>
              <a:ext uri="{FF2B5EF4-FFF2-40B4-BE49-F238E27FC236}">
                <a16:creationId xmlns:a16="http://schemas.microsoft.com/office/drawing/2014/main" id="{A0BB990C-FAA2-871A-D90E-40E87D908B24}"/>
              </a:ext>
            </a:extLst>
          </p:cNvPr>
          <p:cNvGraphicFramePr>
            <a:graphicFrameLocks noChangeAspect="1"/>
          </p:cNvGraphicFramePr>
          <p:nvPr>
            <p:extLst>
              <p:ext uri="{D42A27DB-BD31-4B8C-83A1-F6EECF244321}">
                <p14:modId xmlns:p14="http://schemas.microsoft.com/office/powerpoint/2010/main" val="3889201712"/>
              </p:ext>
            </p:extLst>
          </p:nvPr>
        </p:nvGraphicFramePr>
        <p:xfrm>
          <a:off x="12433315" y="17233669"/>
          <a:ext cx="2327383" cy="2019300"/>
        </p:xfrm>
        <a:graphic>
          <a:graphicData uri="http://schemas.openxmlformats.org/presentationml/2006/ole">
            <mc:AlternateContent xmlns:mc="http://schemas.openxmlformats.org/markup-compatibility/2006">
              <mc:Choice xmlns:v="urn:schemas-microsoft-com:vml" Requires="v">
                <p:oleObj name="Prism 6" r:id="rId23" imgW="3485033" imgH="3304053" progId="Prism6.Document">
                  <p:embed/>
                </p:oleObj>
              </mc:Choice>
              <mc:Fallback>
                <p:oleObj name="Prism 6" r:id="rId23" imgW="3485033" imgH="3304053" progId="Prism6.Document">
                  <p:embed/>
                  <p:pic>
                    <p:nvPicPr>
                      <p:cNvPr id="121" name="Object 120">
                        <a:extLst>
                          <a:ext uri="{FF2B5EF4-FFF2-40B4-BE49-F238E27FC236}">
                            <a16:creationId xmlns:a16="http://schemas.microsoft.com/office/drawing/2014/main" id="{A0BB990C-FAA2-871A-D90E-40E87D908B24}"/>
                          </a:ext>
                        </a:extLst>
                      </p:cNvPr>
                      <p:cNvPicPr/>
                      <p:nvPr/>
                    </p:nvPicPr>
                    <p:blipFill>
                      <a:blip r:embed="rId24"/>
                      <a:stretch>
                        <a:fillRect/>
                      </a:stretch>
                    </p:blipFill>
                    <p:spPr>
                      <a:xfrm>
                        <a:off x="12433315" y="17233669"/>
                        <a:ext cx="2327383" cy="2019300"/>
                      </a:xfrm>
                      <a:prstGeom prst="rect">
                        <a:avLst/>
                      </a:prstGeom>
                      <a:noFill/>
                    </p:spPr>
                  </p:pic>
                </p:oleObj>
              </mc:Fallback>
            </mc:AlternateContent>
          </a:graphicData>
        </a:graphic>
      </p:graphicFrame>
      <p:sp>
        <p:nvSpPr>
          <p:cNvPr id="122" name="TextBox 121">
            <a:extLst>
              <a:ext uri="{FF2B5EF4-FFF2-40B4-BE49-F238E27FC236}">
                <a16:creationId xmlns:a16="http://schemas.microsoft.com/office/drawing/2014/main" id="{26AFC8B3-4909-1DBA-4CE1-D3231607EE1E}"/>
              </a:ext>
            </a:extLst>
          </p:cNvPr>
          <p:cNvSpPr txBox="1"/>
          <p:nvPr/>
        </p:nvSpPr>
        <p:spPr>
          <a:xfrm>
            <a:off x="9631717" y="19287436"/>
            <a:ext cx="10257962" cy="461665"/>
          </a:xfrm>
          <a:prstGeom prst="rect">
            <a:avLst/>
          </a:prstGeom>
          <a:solidFill>
            <a:schemeClr val="bg1"/>
          </a:solidFill>
        </p:spPr>
        <p:txBody>
          <a:bodyPr wrap="square" rtlCol="0">
            <a:spAutoFit/>
          </a:bodyPr>
          <a:lstStyle/>
          <a:p>
            <a:r>
              <a:rPr lang="en-GB" sz="1200" b="1" dirty="0">
                <a:latin typeface="Nunito SemiBold" panose="00000700000000000000" pitchFamily="2" charset="0"/>
              </a:rPr>
              <a:t>Inhibition of gentamicin uptake by inhibitors of </a:t>
            </a:r>
            <a:r>
              <a:rPr lang="en-GB" sz="1200" b="1" dirty="0" err="1">
                <a:latin typeface="Nunito SemiBold" panose="00000700000000000000" pitchFamily="2" charset="0"/>
              </a:rPr>
              <a:t>megalin</a:t>
            </a:r>
            <a:r>
              <a:rPr lang="en-GB" sz="1200" b="1" dirty="0">
                <a:latin typeface="Nunito SemiBold" panose="00000700000000000000" pitchFamily="2" charset="0"/>
              </a:rPr>
              <a:t>, </a:t>
            </a:r>
            <a:r>
              <a:rPr lang="en-GB" sz="1200" b="1" dirty="0" err="1">
                <a:latin typeface="Nunito SemiBold" panose="00000700000000000000" pitchFamily="2" charset="0"/>
              </a:rPr>
              <a:t>cubulin</a:t>
            </a:r>
            <a:r>
              <a:rPr lang="en-GB" sz="1200" b="1" dirty="0">
                <a:latin typeface="Nunito SemiBold" panose="00000700000000000000" pitchFamily="2" charset="0"/>
              </a:rPr>
              <a:t> result </a:t>
            </a:r>
          </a:p>
          <a:p>
            <a:r>
              <a:rPr lang="en-GB" sz="1200" b="1" dirty="0">
                <a:latin typeface="Nunito SemiBold" panose="00000700000000000000" pitchFamily="2" charset="0"/>
              </a:rPr>
              <a:t>      in a significant reduction in Biomarker release</a:t>
            </a:r>
          </a:p>
        </p:txBody>
      </p:sp>
      <p:sp>
        <p:nvSpPr>
          <p:cNvPr id="123" name="TextBox 122">
            <a:extLst>
              <a:ext uri="{FF2B5EF4-FFF2-40B4-BE49-F238E27FC236}">
                <a16:creationId xmlns:a16="http://schemas.microsoft.com/office/drawing/2014/main" id="{13F81A2C-D00E-2C6E-B76B-53320C8EA586}"/>
              </a:ext>
            </a:extLst>
          </p:cNvPr>
          <p:cNvSpPr txBox="1"/>
          <p:nvPr/>
        </p:nvSpPr>
        <p:spPr>
          <a:xfrm>
            <a:off x="10457917" y="19804426"/>
            <a:ext cx="8182036" cy="338554"/>
          </a:xfrm>
          <a:prstGeom prst="rect">
            <a:avLst/>
          </a:prstGeom>
          <a:solidFill>
            <a:schemeClr val="bg1"/>
          </a:solidFill>
          <a:ln>
            <a:noFill/>
          </a:ln>
        </p:spPr>
        <p:txBody>
          <a:bodyPr wrap="square" rtlCol="0">
            <a:spAutoFit/>
          </a:bodyPr>
          <a:lstStyle/>
          <a:p>
            <a:pPr algn="ctr"/>
            <a:r>
              <a:rPr lang="en-GB" sz="1600" dirty="0">
                <a:solidFill>
                  <a:schemeClr val="tx2">
                    <a:lumMod val="50000"/>
                  </a:schemeClr>
                </a:solidFill>
                <a:latin typeface="Nunito Bold" panose="00000800000000000000" pitchFamily="2" charset="0"/>
              </a:rPr>
              <a:t>Validation of aProximate™ PTC monolayer  as a Predictive model of Toxicity</a:t>
            </a:r>
          </a:p>
        </p:txBody>
      </p:sp>
      <p:graphicFrame>
        <p:nvGraphicFramePr>
          <p:cNvPr id="124" name="Object 123">
            <a:extLst>
              <a:ext uri="{FF2B5EF4-FFF2-40B4-BE49-F238E27FC236}">
                <a16:creationId xmlns:a16="http://schemas.microsoft.com/office/drawing/2014/main" id="{5D822C19-37FE-270E-2B86-1B09F21A36BB}"/>
              </a:ext>
            </a:extLst>
          </p:cNvPr>
          <p:cNvGraphicFramePr>
            <a:graphicFrameLocks noChangeAspect="1"/>
          </p:cNvGraphicFramePr>
          <p:nvPr>
            <p:extLst>
              <p:ext uri="{D42A27DB-BD31-4B8C-83A1-F6EECF244321}">
                <p14:modId xmlns:p14="http://schemas.microsoft.com/office/powerpoint/2010/main" val="3982571897"/>
              </p:ext>
            </p:extLst>
          </p:nvPr>
        </p:nvGraphicFramePr>
        <p:xfrm>
          <a:off x="9631717" y="20158159"/>
          <a:ext cx="5412142" cy="1278889"/>
        </p:xfrm>
        <a:graphic>
          <a:graphicData uri="http://schemas.openxmlformats.org/presentationml/2006/ole">
            <mc:AlternateContent xmlns:mc="http://schemas.openxmlformats.org/markup-compatibility/2006">
              <mc:Choice xmlns:v="urn:schemas-microsoft-com:vml" Requires="v">
                <p:oleObj name="Prism 6" r:id="rId25" imgW="4692568" imgH="2608596" progId="Prism6.Document">
                  <p:embed/>
                </p:oleObj>
              </mc:Choice>
              <mc:Fallback>
                <p:oleObj name="Prism 6" r:id="rId25" imgW="4692568" imgH="2608596" progId="Prism6.Document">
                  <p:embed/>
                  <p:pic>
                    <p:nvPicPr>
                      <p:cNvPr id="124" name="Object 123">
                        <a:extLst>
                          <a:ext uri="{FF2B5EF4-FFF2-40B4-BE49-F238E27FC236}">
                            <a16:creationId xmlns:a16="http://schemas.microsoft.com/office/drawing/2014/main" id="{5D822C19-37FE-270E-2B86-1B09F21A36BB}"/>
                          </a:ext>
                        </a:extLst>
                      </p:cNvPr>
                      <p:cNvPicPr/>
                      <p:nvPr/>
                    </p:nvPicPr>
                    <p:blipFill>
                      <a:blip r:embed="rId26"/>
                      <a:stretch>
                        <a:fillRect/>
                      </a:stretch>
                    </p:blipFill>
                    <p:spPr>
                      <a:xfrm>
                        <a:off x="9631717" y="20158159"/>
                        <a:ext cx="5412142" cy="1278889"/>
                      </a:xfrm>
                      <a:prstGeom prst="rect">
                        <a:avLst/>
                      </a:prstGeom>
                      <a:solidFill>
                        <a:schemeClr val="bg1"/>
                      </a:solidFill>
                    </p:spPr>
                  </p:pic>
                </p:oleObj>
              </mc:Fallback>
            </mc:AlternateContent>
          </a:graphicData>
        </a:graphic>
      </p:graphicFrame>
      <p:graphicFrame>
        <p:nvGraphicFramePr>
          <p:cNvPr id="125" name="Object 124">
            <a:extLst>
              <a:ext uri="{FF2B5EF4-FFF2-40B4-BE49-F238E27FC236}">
                <a16:creationId xmlns:a16="http://schemas.microsoft.com/office/drawing/2014/main" id="{24C80568-A8B0-9B67-C489-1BB1142F9A3D}"/>
              </a:ext>
            </a:extLst>
          </p:cNvPr>
          <p:cNvGraphicFramePr>
            <a:graphicFrameLocks noChangeAspect="1"/>
          </p:cNvGraphicFramePr>
          <p:nvPr>
            <p:extLst>
              <p:ext uri="{D42A27DB-BD31-4B8C-83A1-F6EECF244321}">
                <p14:modId xmlns:p14="http://schemas.microsoft.com/office/powerpoint/2010/main" val="163156064"/>
              </p:ext>
            </p:extLst>
          </p:nvPr>
        </p:nvGraphicFramePr>
        <p:xfrm>
          <a:off x="9617677" y="21549442"/>
          <a:ext cx="5304771" cy="1207273"/>
        </p:xfrm>
        <a:graphic>
          <a:graphicData uri="http://schemas.openxmlformats.org/presentationml/2006/ole">
            <mc:AlternateContent xmlns:mc="http://schemas.openxmlformats.org/markup-compatibility/2006">
              <mc:Choice xmlns:v="urn:schemas-microsoft-com:vml" Requires="v">
                <p:oleObj name="Prism 6" r:id="rId27" imgW="4692568" imgH="2534044" progId="Prism6.Document">
                  <p:embed/>
                </p:oleObj>
              </mc:Choice>
              <mc:Fallback>
                <p:oleObj name="Prism 6" r:id="rId27" imgW="4692568" imgH="2534044" progId="Prism6.Document">
                  <p:embed/>
                  <p:pic>
                    <p:nvPicPr>
                      <p:cNvPr id="125" name="Object 124">
                        <a:extLst>
                          <a:ext uri="{FF2B5EF4-FFF2-40B4-BE49-F238E27FC236}">
                            <a16:creationId xmlns:a16="http://schemas.microsoft.com/office/drawing/2014/main" id="{24C80568-A8B0-9B67-C489-1BB1142F9A3D}"/>
                          </a:ext>
                        </a:extLst>
                      </p:cNvPr>
                      <p:cNvPicPr/>
                      <p:nvPr/>
                    </p:nvPicPr>
                    <p:blipFill>
                      <a:blip r:embed="rId28"/>
                      <a:stretch>
                        <a:fillRect/>
                      </a:stretch>
                    </p:blipFill>
                    <p:spPr>
                      <a:xfrm>
                        <a:off x="9617677" y="21549442"/>
                        <a:ext cx="5304771" cy="1207273"/>
                      </a:xfrm>
                      <a:prstGeom prst="rect">
                        <a:avLst/>
                      </a:prstGeom>
                      <a:solidFill>
                        <a:schemeClr val="bg1"/>
                      </a:solidFill>
                    </p:spPr>
                  </p:pic>
                </p:oleObj>
              </mc:Fallback>
            </mc:AlternateContent>
          </a:graphicData>
        </a:graphic>
      </p:graphicFrame>
      <p:graphicFrame>
        <p:nvGraphicFramePr>
          <p:cNvPr id="126" name="Object 125">
            <a:extLst>
              <a:ext uri="{FF2B5EF4-FFF2-40B4-BE49-F238E27FC236}">
                <a16:creationId xmlns:a16="http://schemas.microsoft.com/office/drawing/2014/main" id="{B4D95083-B1D1-0CD8-2193-11E7E21F368C}"/>
              </a:ext>
            </a:extLst>
          </p:cNvPr>
          <p:cNvGraphicFramePr>
            <a:graphicFrameLocks noChangeAspect="1"/>
          </p:cNvGraphicFramePr>
          <p:nvPr>
            <p:extLst>
              <p:ext uri="{D42A27DB-BD31-4B8C-83A1-F6EECF244321}">
                <p14:modId xmlns:p14="http://schemas.microsoft.com/office/powerpoint/2010/main" val="160843138"/>
              </p:ext>
            </p:extLst>
          </p:nvPr>
        </p:nvGraphicFramePr>
        <p:xfrm>
          <a:off x="9587934" y="22833695"/>
          <a:ext cx="5435098" cy="1352550"/>
        </p:xfrm>
        <a:graphic>
          <a:graphicData uri="http://schemas.openxmlformats.org/presentationml/2006/ole">
            <mc:AlternateContent xmlns:mc="http://schemas.openxmlformats.org/markup-compatibility/2006">
              <mc:Choice xmlns:v="urn:schemas-microsoft-com:vml" Requires="v">
                <p:oleObj name="Prism 6" r:id="rId29" imgW="4692568" imgH="2608596" progId="Prism6.Document">
                  <p:embed/>
                </p:oleObj>
              </mc:Choice>
              <mc:Fallback>
                <p:oleObj name="Prism 6" r:id="rId29" imgW="4692568" imgH="2608596" progId="Prism6.Document">
                  <p:embed/>
                  <p:pic>
                    <p:nvPicPr>
                      <p:cNvPr id="126" name="Object 125">
                        <a:extLst>
                          <a:ext uri="{FF2B5EF4-FFF2-40B4-BE49-F238E27FC236}">
                            <a16:creationId xmlns:a16="http://schemas.microsoft.com/office/drawing/2014/main" id="{B4D95083-B1D1-0CD8-2193-11E7E21F368C}"/>
                          </a:ext>
                        </a:extLst>
                      </p:cNvPr>
                      <p:cNvPicPr/>
                      <p:nvPr/>
                    </p:nvPicPr>
                    <p:blipFill>
                      <a:blip r:embed="rId30"/>
                      <a:stretch>
                        <a:fillRect/>
                      </a:stretch>
                    </p:blipFill>
                    <p:spPr>
                      <a:xfrm>
                        <a:off x="9587934" y="22833695"/>
                        <a:ext cx="5435098" cy="1352550"/>
                      </a:xfrm>
                      <a:prstGeom prst="rect">
                        <a:avLst/>
                      </a:prstGeom>
                      <a:solidFill>
                        <a:schemeClr val="bg1"/>
                      </a:solidFill>
                    </p:spPr>
                  </p:pic>
                </p:oleObj>
              </mc:Fallback>
            </mc:AlternateContent>
          </a:graphicData>
        </a:graphic>
      </p:graphicFrame>
      <p:graphicFrame>
        <p:nvGraphicFramePr>
          <p:cNvPr id="127" name="Object 126">
            <a:extLst>
              <a:ext uri="{FF2B5EF4-FFF2-40B4-BE49-F238E27FC236}">
                <a16:creationId xmlns:a16="http://schemas.microsoft.com/office/drawing/2014/main" id="{C2F7C7F9-8F9A-B0CE-0722-C821DCB6917E}"/>
              </a:ext>
            </a:extLst>
          </p:cNvPr>
          <p:cNvGraphicFramePr>
            <a:graphicFrameLocks noChangeAspect="1"/>
          </p:cNvGraphicFramePr>
          <p:nvPr>
            <p:extLst>
              <p:ext uri="{D42A27DB-BD31-4B8C-83A1-F6EECF244321}">
                <p14:modId xmlns:p14="http://schemas.microsoft.com/office/powerpoint/2010/main" val="2446219879"/>
              </p:ext>
            </p:extLst>
          </p:nvPr>
        </p:nvGraphicFramePr>
        <p:xfrm>
          <a:off x="9575480" y="24136378"/>
          <a:ext cx="5328744" cy="1352551"/>
        </p:xfrm>
        <a:graphic>
          <a:graphicData uri="http://schemas.openxmlformats.org/presentationml/2006/ole">
            <mc:AlternateContent xmlns:mc="http://schemas.openxmlformats.org/markup-compatibility/2006">
              <mc:Choice xmlns:v="urn:schemas-microsoft-com:vml" Requires="v">
                <p:oleObj name="Prism 6" r:id="rId31" imgW="4692568" imgH="2534044" progId="Prism6.Document">
                  <p:embed/>
                </p:oleObj>
              </mc:Choice>
              <mc:Fallback>
                <p:oleObj name="Prism 6" r:id="rId31" imgW="4692568" imgH="2534044" progId="Prism6.Document">
                  <p:embed/>
                  <p:pic>
                    <p:nvPicPr>
                      <p:cNvPr id="127" name="Object 126">
                        <a:extLst>
                          <a:ext uri="{FF2B5EF4-FFF2-40B4-BE49-F238E27FC236}">
                            <a16:creationId xmlns:a16="http://schemas.microsoft.com/office/drawing/2014/main" id="{C2F7C7F9-8F9A-B0CE-0722-C821DCB6917E}"/>
                          </a:ext>
                        </a:extLst>
                      </p:cNvPr>
                      <p:cNvPicPr/>
                      <p:nvPr/>
                    </p:nvPicPr>
                    <p:blipFill>
                      <a:blip r:embed="rId32"/>
                      <a:stretch>
                        <a:fillRect/>
                      </a:stretch>
                    </p:blipFill>
                    <p:spPr>
                      <a:xfrm>
                        <a:off x="9575480" y="24136378"/>
                        <a:ext cx="5328744" cy="1352551"/>
                      </a:xfrm>
                      <a:prstGeom prst="rect">
                        <a:avLst/>
                      </a:prstGeom>
                      <a:solidFill>
                        <a:schemeClr val="bg1"/>
                      </a:solidFill>
                    </p:spPr>
                  </p:pic>
                </p:oleObj>
              </mc:Fallback>
            </mc:AlternateContent>
          </a:graphicData>
        </a:graphic>
      </p:graphicFrame>
      <p:sp>
        <p:nvSpPr>
          <p:cNvPr id="128" name="Rectangle 127">
            <a:extLst>
              <a:ext uri="{FF2B5EF4-FFF2-40B4-BE49-F238E27FC236}">
                <a16:creationId xmlns:a16="http://schemas.microsoft.com/office/drawing/2014/main" id="{0F386FFF-EB80-4ED4-74F5-6B108909C5B1}"/>
              </a:ext>
            </a:extLst>
          </p:cNvPr>
          <p:cNvSpPr/>
          <p:nvPr/>
        </p:nvSpPr>
        <p:spPr>
          <a:xfrm>
            <a:off x="9471996" y="25437027"/>
            <a:ext cx="5435097" cy="253916"/>
          </a:xfrm>
          <a:prstGeom prst="rect">
            <a:avLst/>
          </a:prstGeom>
          <a:solidFill>
            <a:schemeClr val="bg1"/>
          </a:solidFill>
        </p:spPr>
        <p:txBody>
          <a:bodyPr wrap="square">
            <a:spAutoFit/>
          </a:bodyPr>
          <a:lstStyle/>
          <a:p>
            <a:pPr algn="ctr"/>
            <a:r>
              <a:rPr lang="en-US" sz="1050" b="1" dirty="0">
                <a:latin typeface="Nunito SemiBold" panose="00000700000000000000" pitchFamily="2" charset="0"/>
              </a:rPr>
              <a:t>Effect of a non </a:t>
            </a:r>
            <a:r>
              <a:rPr lang="en-US" sz="1000" b="1" dirty="0">
                <a:latin typeface="Nunito SemiBold" panose="00000700000000000000" pitchFamily="2" charset="0"/>
              </a:rPr>
              <a:t>toxic</a:t>
            </a:r>
            <a:r>
              <a:rPr lang="en-US" sz="1050" b="1" dirty="0">
                <a:latin typeface="Nunito SemiBold" panose="00000700000000000000" pitchFamily="2" charset="0"/>
              </a:rPr>
              <a:t> (compound 6) and toxic (compound 24 upon endpoints measured</a:t>
            </a:r>
          </a:p>
        </p:txBody>
      </p:sp>
      <p:sp>
        <p:nvSpPr>
          <p:cNvPr id="129" name="TextBox 128">
            <a:extLst>
              <a:ext uri="{FF2B5EF4-FFF2-40B4-BE49-F238E27FC236}">
                <a16:creationId xmlns:a16="http://schemas.microsoft.com/office/drawing/2014/main" id="{E0812053-5242-67FB-D136-E08DC804F032}"/>
              </a:ext>
            </a:extLst>
          </p:cNvPr>
          <p:cNvSpPr txBox="1"/>
          <p:nvPr/>
        </p:nvSpPr>
        <p:spPr>
          <a:xfrm>
            <a:off x="15087857" y="10013258"/>
            <a:ext cx="5639685" cy="769441"/>
          </a:xfrm>
          <a:prstGeom prst="rect">
            <a:avLst/>
          </a:prstGeom>
          <a:solidFill>
            <a:schemeClr val="bg1"/>
          </a:solidFill>
        </p:spPr>
        <p:txBody>
          <a:bodyPr wrap="square" rtlCol="0">
            <a:spAutoFit/>
          </a:bodyPr>
          <a:lstStyle/>
          <a:p>
            <a:r>
              <a:rPr lang="en-GB" sz="1600" dirty="0">
                <a:solidFill>
                  <a:schemeClr val="accent6"/>
                </a:solidFill>
              </a:rPr>
              <a:t>      </a:t>
            </a:r>
            <a:r>
              <a:rPr lang="en-GB" sz="1600" dirty="0">
                <a:solidFill>
                  <a:schemeClr val="tx2">
                    <a:lumMod val="50000"/>
                  </a:schemeClr>
                </a:solidFill>
              </a:rPr>
              <a:t>Renal Biomarkers Response</a:t>
            </a:r>
            <a:r>
              <a:rPr lang="en-GB" altLang="en-US" sz="1600" dirty="0">
                <a:solidFill>
                  <a:schemeClr val="tx2">
                    <a:lumMod val="50000"/>
                  </a:schemeClr>
                </a:solidFill>
                <a:cs typeface="Arial" pitchFamily="34" charset="0"/>
              </a:rPr>
              <a:t>  to Aminoglycoside Challenge   </a:t>
            </a:r>
          </a:p>
          <a:p>
            <a:r>
              <a:rPr lang="en-GB" sz="2800" dirty="0">
                <a:solidFill>
                  <a:schemeClr val="accent6"/>
                </a:solidFill>
              </a:rPr>
              <a:t>   </a:t>
            </a:r>
          </a:p>
        </p:txBody>
      </p:sp>
      <p:graphicFrame>
        <p:nvGraphicFramePr>
          <p:cNvPr id="130" name="Object 129">
            <a:extLst>
              <a:ext uri="{FF2B5EF4-FFF2-40B4-BE49-F238E27FC236}">
                <a16:creationId xmlns:a16="http://schemas.microsoft.com/office/drawing/2014/main" id="{E70AEBB1-08B6-2B70-4F41-7278D5A08F1A}"/>
              </a:ext>
            </a:extLst>
          </p:cNvPr>
          <p:cNvGraphicFramePr>
            <a:graphicFrameLocks noChangeAspect="1"/>
          </p:cNvGraphicFramePr>
          <p:nvPr>
            <p:extLst>
              <p:ext uri="{D42A27DB-BD31-4B8C-83A1-F6EECF244321}">
                <p14:modId xmlns:p14="http://schemas.microsoft.com/office/powerpoint/2010/main" val="1161206642"/>
              </p:ext>
            </p:extLst>
          </p:nvPr>
        </p:nvGraphicFramePr>
        <p:xfrm>
          <a:off x="15911693" y="10457848"/>
          <a:ext cx="3886684" cy="2382785"/>
        </p:xfrm>
        <a:graphic>
          <a:graphicData uri="http://schemas.openxmlformats.org/presentationml/2006/ole">
            <mc:AlternateContent xmlns:mc="http://schemas.openxmlformats.org/markup-compatibility/2006">
              <mc:Choice xmlns:v="urn:schemas-microsoft-com:vml" Requires="v">
                <p:oleObj name="Prism 6" r:id="rId33" imgW="3667982" imgH="3035738" progId="Prism6.Document">
                  <p:embed/>
                </p:oleObj>
              </mc:Choice>
              <mc:Fallback>
                <p:oleObj name="Prism 6" r:id="rId33" imgW="3667982" imgH="3035738" progId="Prism6.Document">
                  <p:embed/>
                  <p:pic>
                    <p:nvPicPr>
                      <p:cNvPr id="130" name="Object 129">
                        <a:extLst>
                          <a:ext uri="{FF2B5EF4-FFF2-40B4-BE49-F238E27FC236}">
                            <a16:creationId xmlns:a16="http://schemas.microsoft.com/office/drawing/2014/main" id="{E70AEBB1-08B6-2B70-4F41-7278D5A08F1A}"/>
                          </a:ext>
                        </a:extLst>
                      </p:cNvPr>
                      <p:cNvPicPr/>
                      <p:nvPr/>
                    </p:nvPicPr>
                    <p:blipFill>
                      <a:blip r:embed="rId34"/>
                      <a:stretch>
                        <a:fillRect/>
                      </a:stretch>
                    </p:blipFill>
                    <p:spPr>
                      <a:xfrm>
                        <a:off x="15911693" y="10457848"/>
                        <a:ext cx="3886684" cy="2382785"/>
                      </a:xfrm>
                      <a:prstGeom prst="rect">
                        <a:avLst/>
                      </a:prstGeom>
                    </p:spPr>
                  </p:pic>
                </p:oleObj>
              </mc:Fallback>
            </mc:AlternateContent>
          </a:graphicData>
        </a:graphic>
      </p:graphicFrame>
      <p:graphicFrame>
        <p:nvGraphicFramePr>
          <p:cNvPr id="131" name="Object 130">
            <a:extLst>
              <a:ext uri="{FF2B5EF4-FFF2-40B4-BE49-F238E27FC236}">
                <a16:creationId xmlns:a16="http://schemas.microsoft.com/office/drawing/2014/main" id="{4079829C-8520-4213-BB22-A4704C3FD68A}"/>
              </a:ext>
            </a:extLst>
          </p:cNvPr>
          <p:cNvGraphicFramePr>
            <a:graphicFrameLocks noChangeAspect="1"/>
          </p:cNvGraphicFramePr>
          <p:nvPr>
            <p:extLst>
              <p:ext uri="{D42A27DB-BD31-4B8C-83A1-F6EECF244321}">
                <p14:modId xmlns:p14="http://schemas.microsoft.com/office/powerpoint/2010/main" val="2698663634"/>
              </p:ext>
            </p:extLst>
          </p:nvPr>
        </p:nvGraphicFramePr>
        <p:xfrm>
          <a:off x="15993911" y="12721320"/>
          <a:ext cx="3801946" cy="2330835"/>
        </p:xfrm>
        <a:graphic>
          <a:graphicData uri="http://schemas.openxmlformats.org/presentationml/2006/ole">
            <mc:AlternateContent xmlns:mc="http://schemas.openxmlformats.org/markup-compatibility/2006">
              <mc:Choice xmlns:v="urn:schemas-microsoft-com:vml" Requires="v">
                <p:oleObj name="Prism 6" r:id="rId35" imgW="3667982" imgH="3035738" progId="Prism6.Document">
                  <p:embed/>
                </p:oleObj>
              </mc:Choice>
              <mc:Fallback>
                <p:oleObj name="Prism 6" r:id="rId35" imgW="3667982" imgH="3035738" progId="Prism6.Document">
                  <p:embed/>
                  <p:pic>
                    <p:nvPicPr>
                      <p:cNvPr id="131" name="Object 130">
                        <a:extLst>
                          <a:ext uri="{FF2B5EF4-FFF2-40B4-BE49-F238E27FC236}">
                            <a16:creationId xmlns:a16="http://schemas.microsoft.com/office/drawing/2014/main" id="{4079829C-8520-4213-BB22-A4704C3FD68A}"/>
                          </a:ext>
                        </a:extLst>
                      </p:cNvPr>
                      <p:cNvPicPr/>
                      <p:nvPr/>
                    </p:nvPicPr>
                    <p:blipFill>
                      <a:blip r:embed="rId36"/>
                      <a:stretch>
                        <a:fillRect/>
                      </a:stretch>
                    </p:blipFill>
                    <p:spPr>
                      <a:xfrm>
                        <a:off x="15993911" y="12721320"/>
                        <a:ext cx="3801946" cy="2330835"/>
                      </a:xfrm>
                      <a:prstGeom prst="rect">
                        <a:avLst/>
                      </a:prstGeom>
                    </p:spPr>
                  </p:pic>
                </p:oleObj>
              </mc:Fallback>
            </mc:AlternateContent>
          </a:graphicData>
        </a:graphic>
      </p:graphicFrame>
      <p:graphicFrame>
        <p:nvGraphicFramePr>
          <p:cNvPr id="132" name="Object 131">
            <a:extLst>
              <a:ext uri="{FF2B5EF4-FFF2-40B4-BE49-F238E27FC236}">
                <a16:creationId xmlns:a16="http://schemas.microsoft.com/office/drawing/2014/main" id="{8FD4DABC-983D-9490-E611-7E63C45D1A11}"/>
              </a:ext>
            </a:extLst>
          </p:cNvPr>
          <p:cNvGraphicFramePr>
            <a:graphicFrameLocks noChangeAspect="1"/>
          </p:cNvGraphicFramePr>
          <p:nvPr>
            <p:extLst>
              <p:ext uri="{D42A27DB-BD31-4B8C-83A1-F6EECF244321}">
                <p14:modId xmlns:p14="http://schemas.microsoft.com/office/powerpoint/2010/main" val="421130870"/>
              </p:ext>
            </p:extLst>
          </p:nvPr>
        </p:nvGraphicFramePr>
        <p:xfrm>
          <a:off x="16118125" y="14947902"/>
          <a:ext cx="3579147" cy="2194245"/>
        </p:xfrm>
        <a:graphic>
          <a:graphicData uri="http://schemas.openxmlformats.org/presentationml/2006/ole">
            <mc:AlternateContent xmlns:mc="http://schemas.openxmlformats.org/markup-compatibility/2006">
              <mc:Choice xmlns:v="urn:schemas-microsoft-com:vml" Requires="v">
                <p:oleObj name="Prism 6" r:id="rId37" imgW="3667982" imgH="3035738" progId="Prism6.Document">
                  <p:embed/>
                </p:oleObj>
              </mc:Choice>
              <mc:Fallback>
                <p:oleObj name="Prism 6" r:id="rId37" imgW="3667982" imgH="3035738" progId="Prism6.Document">
                  <p:embed/>
                  <p:pic>
                    <p:nvPicPr>
                      <p:cNvPr id="132" name="Object 131">
                        <a:extLst>
                          <a:ext uri="{FF2B5EF4-FFF2-40B4-BE49-F238E27FC236}">
                            <a16:creationId xmlns:a16="http://schemas.microsoft.com/office/drawing/2014/main" id="{8FD4DABC-983D-9490-E611-7E63C45D1A11}"/>
                          </a:ext>
                        </a:extLst>
                      </p:cNvPr>
                      <p:cNvPicPr/>
                      <p:nvPr/>
                    </p:nvPicPr>
                    <p:blipFill>
                      <a:blip r:embed="rId38"/>
                      <a:stretch>
                        <a:fillRect/>
                      </a:stretch>
                    </p:blipFill>
                    <p:spPr>
                      <a:xfrm>
                        <a:off x="16118125" y="14947902"/>
                        <a:ext cx="3579147" cy="2194245"/>
                      </a:xfrm>
                      <a:prstGeom prst="rect">
                        <a:avLst/>
                      </a:prstGeom>
                    </p:spPr>
                  </p:pic>
                </p:oleObj>
              </mc:Fallback>
            </mc:AlternateContent>
          </a:graphicData>
        </a:graphic>
      </p:graphicFrame>
      <p:sp>
        <p:nvSpPr>
          <p:cNvPr id="133" name="TextBox 132">
            <a:extLst>
              <a:ext uri="{FF2B5EF4-FFF2-40B4-BE49-F238E27FC236}">
                <a16:creationId xmlns:a16="http://schemas.microsoft.com/office/drawing/2014/main" id="{2611999B-3ED4-6D52-66A7-8584AF3BCBBE}"/>
              </a:ext>
            </a:extLst>
          </p:cNvPr>
          <p:cNvSpPr txBox="1"/>
          <p:nvPr/>
        </p:nvSpPr>
        <p:spPr>
          <a:xfrm>
            <a:off x="15665363" y="17153412"/>
            <a:ext cx="5115181" cy="2062103"/>
          </a:xfrm>
          <a:prstGeom prst="rect">
            <a:avLst/>
          </a:prstGeom>
          <a:solidFill>
            <a:schemeClr val="bg1"/>
          </a:solidFill>
        </p:spPr>
        <p:txBody>
          <a:bodyPr wrap="square" rtlCol="0">
            <a:spAutoFit/>
          </a:bodyPr>
          <a:lstStyle/>
          <a:p>
            <a:r>
              <a:rPr lang="en-GB" sz="1600" b="1" dirty="0">
                <a:latin typeface="Nunito SemiBold" panose="00000700000000000000" pitchFamily="2" charset="0"/>
              </a:rPr>
              <a:t>Cells were  challenged with either cisplatin (10</a:t>
            </a:r>
            <a:r>
              <a:rPr lang="az-Cyrl-AZ" sz="1600" b="1" dirty="0"/>
              <a:t>ц</a:t>
            </a:r>
            <a:r>
              <a:rPr lang="en-GB" sz="1600" b="1" dirty="0">
                <a:latin typeface="Nunito SemiBold" panose="00000700000000000000" pitchFamily="2" charset="0"/>
              </a:rPr>
              <a:t>M) or a range of  aminoglycosides  (3000</a:t>
            </a:r>
            <a:r>
              <a:rPr lang="az-Cyrl-AZ" sz="1600" b="1" dirty="0"/>
              <a:t>ц</a:t>
            </a:r>
            <a:r>
              <a:rPr lang="en-GB" sz="1600" b="1" dirty="0">
                <a:latin typeface="Nunito SemiBold" panose="00000700000000000000" pitchFamily="2" charset="0"/>
              </a:rPr>
              <a:t>M) for 72 hours. </a:t>
            </a:r>
          </a:p>
          <a:p>
            <a:r>
              <a:rPr lang="en-GB" sz="1600" b="1" dirty="0">
                <a:latin typeface="Nunito SemiBold" panose="00000700000000000000" pitchFamily="2" charset="0"/>
              </a:rPr>
              <a:t>Significant increases in KIM-1, NGAL and </a:t>
            </a:r>
            <a:r>
              <a:rPr lang="en-GB" sz="1600" b="1" dirty="0" err="1">
                <a:latin typeface="Nunito SemiBold" panose="00000700000000000000" pitchFamily="2" charset="0"/>
              </a:rPr>
              <a:t>Clusterin</a:t>
            </a:r>
            <a:r>
              <a:rPr lang="en-GB" sz="1600" b="1" dirty="0">
                <a:latin typeface="Nunito SemiBold" panose="00000700000000000000" pitchFamily="2" charset="0"/>
              </a:rPr>
              <a:t> were found with exposure to Neomycin, Tobramycin and </a:t>
            </a:r>
            <a:r>
              <a:rPr lang="en-GB" sz="1600" b="1" dirty="0" err="1">
                <a:latin typeface="Nunito SemiBold" panose="00000700000000000000" pitchFamily="2" charset="0"/>
              </a:rPr>
              <a:t>Gentacin</a:t>
            </a:r>
            <a:r>
              <a:rPr lang="en-GB" sz="1600" b="1" dirty="0">
                <a:latin typeface="Nunito SemiBold" panose="00000700000000000000" pitchFamily="2" charset="0"/>
              </a:rPr>
              <a:t>. In contrast, challenge with streptomycin had no significant effect on biomarkers production </a:t>
            </a:r>
          </a:p>
          <a:p>
            <a:endParaRPr lang="en-GB" sz="1600" b="1" dirty="0">
              <a:latin typeface="Nunito SemiBold" panose="00000700000000000000" pitchFamily="2" charset="0"/>
            </a:endParaRPr>
          </a:p>
        </p:txBody>
      </p:sp>
      <p:pic>
        <p:nvPicPr>
          <p:cNvPr id="134" name="Picture 133">
            <a:extLst>
              <a:ext uri="{FF2B5EF4-FFF2-40B4-BE49-F238E27FC236}">
                <a16:creationId xmlns:a16="http://schemas.microsoft.com/office/drawing/2014/main" id="{60D36F96-0CFB-98C4-1A98-9DC146B8988C}"/>
              </a:ext>
            </a:extLst>
          </p:cNvPr>
          <p:cNvPicPr>
            <a:picLocks noChangeAspect="1"/>
          </p:cNvPicPr>
          <p:nvPr/>
        </p:nvPicPr>
        <p:blipFill rotWithShape="1">
          <a:blip r:embed="rId39">
            <a:extLst>
              <a:ext uri="{28A0092B-C50C-407E-A947-70E740481C1C}">
                <a14:useLocalDpi xmlns:a14="http://schemas.microsoft.com/office/drawing/2010/main" val="0"/>
              </a:ext>
            </a:extLst>
          </a:blip>
          <a:srcRect l="-796" t="15574" r="796" b="24045"/>
          <a:stretch/>
        </p:blipFill>
        <p:spPr>
          <a:xfrm>
            <a:off x="15347705" y="20273175"/>
            <a:ext cx="4787556" cy="2534106"/>
          </a:xfrm>
          <a:prstGeom prst="rect">
            <a:avLst/>
          </a:prstGeom>
          <a:solidFill>
            <a:schemeClr val="bg1"/>
          </a:solidFill>
        </p:spPr>
      </p:pic>
      <p:sp>
        <p:nvSpPr>
          <p:cNvPr id="136" name="Rectangle 135">
            <a:extLst>
              <a:ext uri="{FF2B5EF4-FFF2-40B4-BE49-F238E27FC236}">
                <a16:creationId xmlns:a16="http://schemas.microsoft.com/office/drawing/2014/main" id="{B5EBC896-58A9-C48C-2077-55DFB2D2A9FB}"/>
              </a:ext>
            </a:extLst>
          </p:cNvPr>
          <p:cNvSpPr/>
          <p:nvPr/>
        </p:nvSpPr>
        <p:spPr>
          <a:xfrm>
            <a:off x="15347705" y="22859850"/>
            <a:ext cx="5637768" cy="1015663"/>
          </a:xfrm>
          <a:prstGeom prst="rect">
            <a:avLst/>
          </a:prstGeom>
          <a:solidFill>
            <a:schemeClr val="bg1"/>
          </a:solidFill>
        </p:spPr>
        <p:txBody>
          <a:bodyPr wrap="square">
            <a:spAutoFit/>
          </a:bodyPr>
          <a:lstStyle/>
          <a:p>
            <a:r>
              <a:rPr lang="en-US" sz="1200" b="1" dirty="0">
                <a:latin typeface="Nunito SemiBold" panose="00000700000000000000" pitchFamily="2" charset="0"/>
              </a:rPr>
              <a:t>Injury specific biomarkers were more predictive  than non specific endpoints (TEER, ATP depletion, LDH release)</a:t>
            </a:r>
          </a:p>
          <a:p>
            <a:r>
              <a:rPr lang="en-US" sz="1200" b="1" dirty="0">
                <a:latin typeface="Nunito SemiBold" panose="00000700000000000000" pitchFamily="2" charset="0"/>
              </a:rPr>
              <a:t>In vitro safety margin (AC</a:t>
            </a:r>
            <a:r>
              <a:rPr lang="en-US" sz="1200" b="1" baseline="-25000" dirty="0">
                <a:latin typeface="Nunito SemiBold" panose="00000700000000000000" pitchFamily="2" charset="0"/>
              </a:rPr>
              <a:t>50</a:t>
            </a:r>
            <a:r>
              <a:rPr lang="en-US" sz="1200" b="1" dirty="0">
                <a:latin typeface="Nunito SemiBold" panose="00000700000000000000" pitchFamily="2" charset="0"/>
              </a:rPr>
              <a:t>/</a:t>
            </a:r>
            <a:r>
              <a:rPr lang="en-US" sz="1200" b="1" dirty="0" err="1">
                <a:latin typeface="Nunito SemiBold" panose="00000700000000000000" pitchFamily="2" charset="0"/>
              </a:rPr>
              <a:t>C</a:t>
            </a:r>
            <a:r>
              <a:rPr lang="en-US" sz="1200" b="1" baseline="-25000" dirty="0" err="1">
                <a:latin typeface="Nunito SemiBold" panose="00000700000000000000" pitchFamily="2" charset="0"/>
              </a:rPr>
              <a:t>max</a:t>
            </a:r>
            <a:r>
              <a:rPr lang="en-US" sz="1200" b="1" dirty="0">
                <a:latin typeface="Nunito SemiBold" panose="00000700000000000000" pitchFamily="2" charset="0"/>
              </a:rPr>
              <a:t>) was more predictive than AC</a:t>
            </a:r>
            <a:r>
              <a:rPr lang="en-US" sz="1200" b="1" baseline="-25000" dirty="0">
                <a:latin typeface="Nunito SemiBold" panose="00000700000000000000" pitchFamily="2" charset="0"/>
              </a:rPr>
              <a:t>50</a:t>
            </a:r>
            <a:r>
              <a:rPr lang="en-US" sz="1200" b="1" dirty="0">
                <a:latin typeface="Nunito SemiBold" panose="00000700000000000000" pitchFamily="2" charset="0"/>
              </a:rPr>
              <a:t> alone</a:t>
            </a:r>
          </a:p>
          <a:p>
            <a:r>
              <a:rPr lang="en-US" sz="1200" b="1" dirty="0">
                <a:latin typeface="Nunito SemiBold" panose="00000700000000000000" pitchFamily="2" charset="0"/>
              </a:rPr>
              <a:t>Best </a:t>
            </a:r>
            <a:r>
              <a:rPr lang="en-US" sz="1200" b="1" dirty="0" err="1">
                <a:latin typeface="Nunito SemiBold" panose="00000700000000000000" pitchFamily="2" charset="0"/>
              </a:rPr>
              <a:t>Predictivity</a:t>
            </a:r>
            <a:r>
              <a:rPr lang="en-US" sz="1200" b="1" dirty="0">
                <a:latin typeface="Nunito SemiBold" panose="00000700000000000000" pitchFamily="2" charset="0"/>
              </a:rPr>
              <a:t> came from combination of two biomarkers</a:t>
            </a:r>
          </a:p>
          <a:p>
            <a:endParaRPr lang="en-US" sz="1200" b="1" dirty="0">
              <a:latin typeface="Nunito SemiBold" panose="00000700000000000000" pitchFamily="2" charset="0"/>
            </a:endParaRPr>
          </a:p>
        </p:txBody>
      </p:sp>
      <p:pic>
        <p:nvPicPr>
          <p:cNvPr id="137" name="Picture 136">
            <a:extLst>
              <a:ext uri="{FF2B5EF4-FFF2-40B4-BE49-F238E27FC236}">
                <a16:creationId xmlns:a16="http://schemas.microsoft.com/office/drawing/2014/main" id="{E5EA2F23-582D-52DC-5319-0A88118F8B80}"/>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15699725" y="23631640"/>
            <a:ext cx="4295909" cy="2085848"/>
          </a:xfrm>
          <a:prstGeom prst="rect">
            <a:avLst/>
          </a:prstGeom>
          <a:solidFill>
            <a:schemeClr val="bg1"/>
          </a:solidFill>
        </p:spPr>
      </p:pic>
      <p:sp>
        <p:nvSpPr>
          <p:cNvPr id="138" name="TextBox 137">
            <a:extLst>
              <a:ext uri="{FF2B5EF4-FFF2-40B4-BE49-F238E27FC236}">
                <a16:creationId xmlns:a16="http://schemas.microsoft.com/office/drawing/2014/main" id="{ED1EBD0C-F5FA-BA2E-E4AB-EA6B911E8EAC}"/>
              </a:ext>
            </a:extLst>
          </p:cNvPr>
          <p:cNvSpPr txBox="1"/>
          <p:nvPr/>
        </p:nvSpPr>
        <p:spPr>
          <a:xfrm>
            <a:off x="11656385" y="24421119"/>
            <a:ext cx="1180131" cy="276999"/>
          </a:xfrm>
          <a:prstGeom prst="rect">
            <a:avLst/>
          </a:prstGeom>
          <a:solidFill>
            <a:schemeClr val="bg1"/>
          </a:solidFill>
        </p:spPr>
        <p:txBody>
          <a:bodyPr wrap="none" rtlCol="0">
            <a:spAutoFit/>
          </a:bodyPr>
          <a:lstStyle/>
          <a:p>
            <a:r>
              <a:rPr lang="en-GB" sz="1200" dirty="0">
                <a:latin typeface="Nunito" panose="00000500000000000000" pitchFamily="2" charset="0"/>
              </a:rPr>
              <a:t>Compound 24</a:t>
            </a:r>
          </a:p>
        </p:txBody>
      </p:sp>
      <p:sp>
        <p:nvSpPr>
          <p:cNvPr id="139" name="TextBox 138">
            <a:extLst>
              <a:ext uri="{FF2B5EF4-FFF2-40B4-BE49-F238E27FC236}">
                <a16:creationId xmlns:a16="http://schemas.microsoft.com/office/drawing/2014/main" id="{C13D85F7-5DA7-4D25-DC21-141A903DCB1F}"/>
              </a:ext>
            </a:extLst>
          </p:cNvPr>
          <p:cNvSpPr txBox="1"/>
          <p:nvPr/>
        </p:nvSpPr>
        <p:spPr>
          <a:xfrm>
            <a:off x="11601541" y="22767563"/>
            <a:ext cx="1180131" cy="276999"/>
          </a:xfrm>
          <a:prstGeom prst="rect">
            <a:avLst/>
          </a:prstGeom>
          <a:solidFill>
            <a:schemeClr val="bg1"/>
          </a:solidFill>
        </p:spPr>
        <p:txBody>
          <a:bodyPr wrap="none" rtlCol="0">
            <a:spAutoFit/>
          </a:bodyPr>
          <a:lstStyle/>
          <a:p>
            <a:r>
              <a:rPr lang="en-GB" sz="1200" dirty="0">
                <a:latin typeface="Nunito" panose="00000500000000000000" pitchFamily="2" charset="0"/>
              </a:rPr>
              <a:t>Compound 24</a:t>
            </a:r>
          </a:p>
        </p:txBody>
      </p:sp>
      <p:sp>
        <p:nvSpPr>
          <p:cNvPr id="141" name="TextBox 140">
            <a:extLst>
              <a:ext uri="{FF2B5EF4-FFF2-40B4-BE49-F238E27FC236}">
                <a16:creationId xmlns:a16="http://schemas.microsoft.com/office/drawing/2014/main" id="{B4F68BB2-14A0-5605-E83B-201A2993940E}"/>
              </a:ext>
            </a:extLst>
          </p:cNvPr>
          <p:cNvSpPr txBox="1"/>
          <p:nvPr/>
        </p:nvSpPr>
        <p:spPr>
          <a:xfrm>
            <a:off x="11656385" y="20264516"/>
            <a:ext cx="1075936" cy="276999"/>
          </a:xfrm>
          <a:prstGeom prst="rect">
            <a:avLst/>
          </a:prstGeom>
          <a:solidFill>
            <a:schemeClr val="bg1"/>
          </a:solidFill>
        </p:spPr>
        <p:txBody>
          <a:bodyPr wrap="none" rtlCol="0">
            <a:spAutoFit/>
          </a:bodyPr>
          <a:lstStyle/>
          <a:p>
            <a:r>
              <a:rPr lang="en-GB" sz="1200" dirty="0">
                <a:latin typeface="Nunito" panose="00000500000000000000" pitchFamily="2" charset="0"/>
              </a:rPr>
              <a:t>Compound</a:t>
            </a:r>
            <a:r>
              <a:rPr lang="en-GB" sz="1100" dirty="0">
                <a:latin typeface="Nunito" panose="00000500000000000000" pitchFamily="2" charset="0"/>
              </a:rPr>
              <a:t> 6</a:t>
            </a:r>
          </a:p>
        </p:txBody>
      </p:sp>
      <p:sp>
        <p:nvSpPr>
          <p:cNvPr id="142" name="TextBox 141">
            <a:extLst>
              <a:ext uri="{FF2B5EF4-FFF2-40B4-BE49-F238E27FC236}">
                <a16:creationId xmlns:a16="http://schemas.microsoft.com/office/drawing/2014/main" id="{80AF6E2A-AF52-981E-DC2E-E40FF43A3C27}"/>
              </a:ext>
            </a:extLst>
          </p:cNvPr>
          <p:cNvSpPr txBox="1"/>
          <p:nvPr/>
        </p:nvSpPr>
        <p:spPr>
          <a:xfrm>
            <a:off x="11588367" y="21431827"/>
            <a:ext cx="1075936" cy="276999"/>
          </a:xfrm>
          <a:prstGeom prst="rect">
            <a:avLst/>
          </a:prstGeom>
          <a:solidFill>
            <a:schemeClr val="bg1"/>
          </a:solidFill>
        </p:spPr>
        <p:txBody>
          <a:bodyPr wrap="none" rtlCol="0">
            <a:spAutoFit/>
          </a:bodyPr>
          <a:lstStyle/>
          <a:p>
            <a:r>
              <a:rPr lang="en-GB" sz="1200" dirty="0">
                <a:latin typeface="Nunito" panose="00000500000000000000" pitchFamily="2" charset="0"/>
              </a:rPr>
              <a:t>Compound</a:t>
            </a:r>
            <a:r>
              <a:rPr lang="en-GB" sz="1100" dirty="0">
                <a:latin typeface="Nunito" panose="00000500000000000000" pitchFamily="2" charset="0"/>
              </a:rPr>
              <a:t> 6</a:t>
            </a:r>
          </a:p>
        </p:txBody>
      </p:sp>
    </p:spTree>
    <p:extLst>
      <p:ext uri="{BB962C8B-B14F-4D97-AF65-F5344CB8AC3E}">
        <p14:creationId xmlns:p14="http://schemas.microsoft.com/office/powerpoint/2010/main" val="21763180"/>
      </p:ext>
    </p:extLst>
  </p:cSld>
  <p:clrMapOvr>
    <a:masterClrMapping/>
  </p:clrMapOvr>
</p:sld>
</file>

<file path=ppt/theme/theme1.xml><?xml version="1.0" encoding="utf-8"?>
<a:theme xmlns:a="http://schemas.openxmlformats.org/drawingml/2006/main" name="Office Theme">
  <a:themeElements>
    <a:clrScheme name="Newcells Colours">
      <a:dk1>
        <a:srgbClr val="000000"/>
      </a:dk1>
      <a:lt1>
        <a:sysClr val="window" lastClr="FFFFFF"/>
      </a:lt1>
      <a:dk2>
        <a:srgbClr val="44546A"/>
      </a:dk2>
      <a:lt2>
        <a:srgbClr val="E7E6E6"/>
      </a:lt2>
      <a:accent1>
        <a:srgbClr val="00C9BB"/>
      </a:accent1>
      <a:accent2>
        <a:srgbClr val="3F3FAA"/>
      </a:accent2>
      <a:accent3>
        <a:srgbClr val="F7D547"/>
      </a:accent3>
      <a:accent4>
        <a:srgbClr val="E760B8"/>
      </a:accent4>
      <a:accent5>
        <a:srgbClr val="BBE04E"/>
      </a:accent5>
      <a:accent6>
        <a:srgbClr val="706F6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7E492F20AA79458E51B1BB2D2860B7" ma:contentTypeVersion="19" ma:contentTypeDescription="Create a new document." ma:contentTypeScope="" ma:versionID="751f35730e3f98abb744d3e71bee34a1">
  <xsd:schema xmlns:xsd="http://www.w3.org/2001/XMLSchema" xmlns:xs="http://www.w3.org/2001/XMLSchema" xmlns:p="http://schemas.microsoft.com/office/2006/metadata/properties" xmlns:ns2="af0e0ba3-0f63-4ae3-97be-fc16c76d6179" xmlns:ns3="1f41c0af-0bc5-4f4e-a57f-8cea96e3d26b" targetNamespace="http://schemas.microsoft.com/office/2006/metadata/properties" ma:root="true" ma:fieldsID="ef786c29866632c8396756ec54152fb8" ns2:_="" ns3:_="">
    <xsd:import namespace="af0e0ba3-0f63-4ae3-97be-fc16c76d6179"/>
    <xsd:import namespace="1f41c0af-0bc5-4f4e-a57f-8cea96e3d2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0e0ba3-0f63-4ae3-97be-fc16c76d61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02bae10-a783-4790-949f-8a637f98e2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41c0af-0bc5-4f4e-a57f-8cea96e3d26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ef7e960-0b94-4c89-9033-e760aafc8dd3}" ma:internalName="TaxCatchAll" ma:showField="CatchAllData" ma:web="1f41c0af-0bc5-4f4e-a57f-8cea96e3d2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f0e0ba3-0f63-4ae3-97be-fc16c76d6179">
      <Terms xmlns="http://schemas.microsoft.com/office/infopath/2007/PartnerControls"/>
    </lcf76f155ced4ddcb4097134ff3c332f>
    <TaxCatchAll xmlns="1f41c0af-0bc5-4f4e-a57f-8cea96e3d26b" xsi:nil="true"/>
  </documentManagement>
</p:properties>
</file>

<file path=customXml/itemProps1.xml><?xml version="1.0" encoding="utf-8"?>
<ds:datastoreItem xmlns:ds="http://schemas.openxmlformats.org/officeDocument/2006/customXml" ds:itemID="{9382F77C-227A-48FE-994F-FED475B0B52D}">
  <ds:schemaRefs>
    <ds:schemaRef ds:uri="http://schemas.microsoft.com/sharepoint/v3/contenttype/forms"/>
  </ds:schemaRefs>
</ds:datastoreItem>
</file>

<file path=customXml/itemProps2.xml><?xml version="1.0" encoding="utf-8"?>
<ds:datastoreItem xmlns:ds="http://schemas.openxmlformats.org/officeDocument/2006/customXml" ds:itemID="{3DA17FFC-E6A5-4FD7-9C5F-F0EB24C91049}">
  <ds:schemaRefs>
    <ds:schemaRef ds:uri="1f41c0af-0bc5-4f4e-a57f-8cea96e3d26b"/>
    <ds:schemaRef ds:uri="af0e0ba3-0f63-4ae3-97be-fc16c76d61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72331E7-7A73-4F26-8AF8-190332380263}">
  <ds:schemaRefs>
    <ds:schemaRef ds:uri="1f41c0af-0bc5-4f4e-a57f-8cea96e3d26b"/>
    <ds:schemaRef ds:uri="af0e0ba3-0f63-4ae3-97be-fc16c76d6179"/>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0</TotalTime>
  <Words>689</Words>
  <Application>Microsoft Office PowerPoint</Application>
  <PresentationFormat>Custom</PresentationFormat>
  <Paragraphs>57</Paragraphs>
  <Slides>1</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11" baseType="lpstr">
      <vt:lpstr>Arial</vt:lpstr>
      <vt:lpstr>Calibri</vt:lpstr>
      <vt:lpstr>Calibri Light</vt:lpstr>
      <vt:lpstr>Nunito</vt:lpstr>
      <vt:lpstr>Nunito Bold</vt:lpstr>
      <vt:lpstr>Nunito ExtraBold</vt:lpstr>
      <vt:lpstr>Nunito SemiBold</vt:lpstr>
      <vt:lpstr>Times New Roman</vt:lpstr>
      <vt:lpstr>Office Theme</vt:lpstr>
      <vt:lpstr>Prism 6</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Leslie</dc:creator>
  <cp:lastModifiedBy>Jenny Cheung</cp:lastModifiedBy>
  <cp:revision>5</cp:revision>
  <cp:lastPrinted>2023-06-12T14:04:46Z</cp:lastPrinted>
  <dcterms:created xsi:type="dcterms:W3CDTF">2023-05-23T07:08:29Z</dcterms:created>
  <dcterms:modified xsi:type="dcterms:W3CDTF">2024-02-01T17:00:44Z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0x010100647E492F20AA79458E51B1BB2D2860B7</vt:lpwstr>
  </property>
  <property fmtid="{D5CDD505-2E9C-101B-9397-08002B2CF9AE}" pid="3" name="MediaServiceImageTags">
    <vt:lpwstr/>
  </property>
</Properties>
</file>